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89" r:id="rId1"/>
  </p:sldMasterIdLst>
  <p:notesMasterIdLst>
    <p:notesMasterId r:id="rId48"/>
  </p:notesMasterIdLst>
  <p:handoutMasterIdLst>
    <p:handoutMasterId r:id="rId49"/>
  </p:handoutMasterIdLst>
  <p:sldIdLst>
    <p:sldId id="277" r:id="rId2"/>
    <p:sldId id="294" r:id="rId3"/>
    <p:sldId id="266" r:id="rId4"/>
    <p:sldId id="365" r:id="rId5"/>
    <p:sldId id="305" r:id="rId6"/>
    <p:sldId id="366" r:id="rId7"/>
    <p:sldId id="304" r:id="rId8"/>
    <p:sldId id="306" r:id="rId9"/>
    <p:sldId id="308" r:id="rId10"/>
    <p:sldId id="309" r:id="rId11"/>
    <p:sldId id="310" r:id="rId12"/>
    <p:sldId id="311" r:id="rId13"/>
    <p:sldId id="315" r:id="rId14"/>
    <p:sldId id="326" r:id="rId15"/>
    <p:sldId id="327" r:id="rId16"/>
    <p:sldId id="343" r:id="rId17"/>
    <p:sldId id="364" r:id="rId18"/>
    <p:sldId id="337" r:id="rId19"/>
    <p:sldId id="339" r:id="rId20"/>
    <p:sldId id="346" r:id="rId21"/>
    <p:sldId id="344" r:id="rId22"/>
    <p:sldId id="316" r:id="rId23"/>
    <p:sldId id="319" r:id="rId24"/>
    <p:sldId id="350" r:id="rId25"/>
    <p:sldId id="351" r:id="rId26"/>
    <p:sldId id="348" r:id="rId27"/>
    <p:sldId id="349" r:id="rId28"/>
    <p:sldId id="317" r:id="rId29"/>
    <p:sldId id="357" r:id="rId30"/>
    <p:sldId id="355" r:id="rId31"/>
    <p:sldId id="321" r:id="rId32"/>
    <p:sldId id="278" r:id="rId33"/>
    <p:sldId id="324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8" r:id="rId44"/>
    <p:sldId id="340" r:id="rId45"/>
    <p:sldId id="341" r:id="rId46"/>
    <p:sldId id="34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9D099A-E43B-D179-BB35-32EE2E1B5D1F}" name="Patrick Hildebrandt" initials="PH" userId="S::p.hildebrandt@dundts.com::732ae6da-c4a4-4df4-b07a-a600656cb19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193C6C"/>
    <a:srgbClr val="FF9900"/>
    <a:srgbClr val="1E1E1E"/>
    <a:srgbClr val="000000"/>
    <a:srgbClr val="FDFDFD"/>
    <a:srgbClr val="72849D"/>
    <a:srgbClr val="57687F"/>
    <a:srgbClr val="798CA4"/>
    <a:srgbClr val="769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83" autoAdjust="0"/>
    <p:restoredTop sz="67583" autoAdjust="0"/>
  </p:normalViewPr>
  <p:slideViewPr>
    <p:cSldViewPr snapToGrid="0">
      <p:cViewPr varScale="1">
        <p:scale>
          <a:sx n="79" d="100"/>
          <a:sy n="79" d="100"/>
        </p:scale>
        <p:origin x="179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790" y="-1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971678A-4B4A-3BA5-D1CB-3B6033259C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9165E2-B9CB-9FF0-71FA-8315FF7EEE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B4064-1BD6-4A4F-9E38-CBBA3ACC6D71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C11AE7-1790-0E5C-17F3-EC99927946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5FF09A-3C6E-2500-DA74-08276D928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A40C8A-A20E-4F49-AEEE-B8178B81A2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82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29" max="1791" units="cm"/>
          <inkml:channel name="Y" type="integer" max="2130" units="cm"/>
          <inkml:channel name="T" type="integer" max="2.14748E9" units="dev"/>
        </inkml:traceFormat>
        <inkml:channelProperties>
          <inkml:channelProperty channel="X" name="resolution" value="40.50633" units="1/cm"/>
          <inkml:channelProperty channel="Y" name="resolution" value="71.95946" units="1/cm"/>
          <inkml:channelProperty channel="T" name="resolution" value="1" units="1/dev"/>
        </inkml:channelProperties>
      </inkml:inkSource>
      <inkml:timestamp xml:id="ts0" timeString="2023-12-13T11:16:57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7697 7192 0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FE756-0B70-4676-9253-F8999B744906}" type="datetimeFigureOut">
              <a:rPr lang="de-DE" smtClean="0"/>
              <a:t>04.01.2024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687CA-F554-4898-89F8-35498289DDE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74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Sehr geehrte Damen, sehr geehrte Herren,</a:t>
            </a:r>
          </a:p>
          <a:p>
            <a:endParaRPr lang="de-DE" dirty="0"/>
          </a:p>
          <a:p>
            <a:r>
              <a:rPr lang="de-DE" dirty="0"/>
              <a:t>mein Name ist Patrick Hildebrandt und ich habe heute das Vergnügen Ihnen meine Projektarbeit zum Abschluss als Fachinformatiker für Anwendungsentwicklung vorzustellen.</a:t>
            </a:r>
          </a:p>
          <a:p>
            <a:endParaRPr lang="de-DE" dirty="0"/>
          </a:p>
          <a:p>
            <a:r>
              <a:rPr lang="de-DE" dirty="0"/>
              <a:t>Hierbei handelt es sich um eine Klassenbibliothek zur Extraktion von Daten aus PDF-Dateien.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864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dieser Ablaufplanung sehen Sie die zeitliche Gliederung meiner Projektdurchführung.</a:t>
            </a:r>
          </a:p>
          <a:p>
            <a:endParaRPr lang="de-DE" dirty="0"/>
          </a:p>
          <a:p>
            <a:r>
              <a:rPr lang="de-DE" dirty="0"/>
              <a:t>Der Gesamtumfang betrug 80 Stunden und war in 7 Phasen unterteilt.</a:t>
            </a:r>
          </a:p>
          <a:p>
            <a:endParaRPr lang="de-DE" dirty="0"/>
          </a:p>
          <a:p>
            <a:r>
              <a:rPr lang="de-DE" dirty="0"/>
              <a:t>Entwurf, Implementierung und Abschluss stellten hierbei den größten Aufwand dar.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368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Kostenplanung erfolgte auf Basis unseres „durchschnittlichen internen Verrechnungssatzes“.</a:t>
            </a:r>
          </a:p>
          <a:p>
            <a:endParaRPr lang="de-DE" dirty="0"/>
          </a:p>
          <a:p>
            <a:r>
              <a:rPr lang="de-DE" dirty="0"/>
              <a:t>Dieser beträgt 50,00 €/h und dient der Harmonisierung unserer betrieblichen Kostenkalkulation.</a:t>
            </a:r>
          </a:p>
          <a:p>
            <a:endParaRPr lang="de-DE" dirty="0"/>
          </a:p>
          <a:p>
            <a:r>
              <a:rPr lang="de-DE" dirty="0"/>
              <a:t>Die zuvor genannten 81 Arbeitsstunden wurden hiermit multipliziert und ergaben die Projektkosten von 4050,00 €.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7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die Amortisation muss zunächst erläutert werden, dass die Auswertung von Datenblättern keinen Routineprozess darstellt.</a:t>
            </a:r>
          </a:p>
          <a:p>
            <a:r>
              <a:rPr lang="de-DE" dirty="0"/>
              <a:t>Eine Amortisation kann folglich nur im Zuge von Kundenaufträgen bzw. Szenarien erfolgen;</a:t>
            </a:r>
          </a:p>
          <a:p>
            <a:r>
              <a:rPr lang="de-DE" dirty="0"/>
              <a:t>Diese müssen hierbei folgende Faktoren berücksichtigen: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die Kosten obsoleter Auswertungen als Referenz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die Kosten pro Seite durch einen Dienstleister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und die Anzahl von Konfigurationen bzw. Serien als akkumulierte Folgekosten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Die hier dargestellten Szenarien zeigen angenommene Arbeitsstunden von Mitarbeitern auf;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oder Seitenmengen durch einen Dienstleister, nach denen das Projekt amortisiert wäre.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92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kommen nun zum Entwurf:</a:t>
            </a:r>
          </a:p>
          <a:p>
            <a:endParaRPr lang="de-DE" dirty="0"/>
          </a:p>
          <a:p>
            <a:r>
              <a:rPr lang="de-DE" dirty="0"/>
              <a:t>In diesem verkürzten Klassendiagramm sehen Sie die Kompositionsbeziehungen, Vererbungen und Implementierungen der gesamten Klassenbibliothek.</a:t>
            </a:r>
          </a:p>
          <a:p>
            <a:endParaRPr lang="de-DE" dirty="0"/>
          </a:p>
          <a:p>
            <a:r>
              <a:rPr lang="de-DE" dirty="0"/>
              <a:t>Prinzipiell ist zu allen UML-Diagrammen zu sagen, dass sie im Prozess als Rohfassungen entstanden sind und sukzessiv während der Implementierung erweitert wurden.</a:t>
            </a:r>
          </a:p>
          <a:p>
            <a:endParaRPr lang="de-DE" dirty="0"/>
          </a:p>
          <a:p>
            <a:r>
              <a:rPr lang="de-DE" dirty="0"/>
              <a:t>Besonders interessant ist hierbei die Klasse </a:t>
            </a:r>
            <a:r>
              <a:rPr lang="de-DE" dirty="0" err="1"/>
              <a:t>KeyValuePairReader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Alle involvierten Typen laufen hier zusammen und entfalten so ihre Funktionalität.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3721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Natürlich wurden hierzu auch vollständige Klassendiagramme entworfen, welche Sie hier sehen können.</a:t>
            </a:r>
          </a:p>
          <a:p>
            <a:endParaRPr lang="de-DE" dirty="0"/>
          </a:p>
          <a:p>
            <a:r>
              <a:rPr lang="de-DE" dirty="0"/>
              <a:t>Um Ihnen das Grundprinzip zu erläutern, werde ich ab hier jedoch nur auf besonders relevante Aspekte eingehen, wie die Klasse </a:t>
            </a:r>
            <a:r>
              <a:rPr lang="de-DE" dirty="0" err="1"/>
              <a:t>Config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858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Entsprechend ihrer Namensgebung dient die Klasse als Container für Parameter des Algorithmus.</a:t>
            </a:r>
          </a:p>
          <a:p>
            <a:endParaRPr lang="de-DE" dirty="0"/>
          </a:p>
          <a:p>
            <a:r>
              <a:rPr lang="de-DE" dirty="0"/>
              <a:t>Sie können hier z.B. den Typ </a:t>
            </a:r>
            <a:r>
              <a:rPr lang="de-DE" dirty="0" err="1"/>
              <a:t>GroupedSearchKeys</a:t>
            </a:r>
            <a:r>
              <a:rPr lang="de-DE" dirty="0"/>
              <a:t> erkennen, welcher eine Sammlung von Suchschlüsseln darstellt oder die </a:t>
            </a:r>
            <a:r>
              <a:rPr lang="de-DE" dirty="0" err="1"/>
              <a:t>RegexWrappedCollection</a:t>
            </a:r>
            <a:r>
              <a:rPr lang="de-DE" dirty="0"/>
              <a:t>, mit welcher Ausnahmefelder definiert werden.</a:t>
            </a:r>
          </a:p>
          <a:p>
            <a:endParaRPr lang="de-DE" dirty="0"/>
          </a:p>
          <a:p>
            <a:r>
              <a:rPr lang="de-DE" dirty="0"/>
              <a:t>Interessant ist hierbei auch die Methode </a:t>
            </a:r>
            <a:r>
              <a:rPr lang="de-DE" dirty="0" err="1"/>
              <a:t>ReadConfigFile</a:t>
            </a:r>
            <a:r>
              <a:rPr lang="de-DE" dirty="0"/>
              <a:t>, womit JSON-Konfigurationen eingelesen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6276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dieser Folie sehen Sie ein Sequenzdiagramm zum Ablauf der Datenextraktion.</a:t>
            </a:r>
          </a:p>
          <a:p>
            <a:endParaRPr lang="de-DE" dirty="0"/>
          </a:p>
          <a:p>
            <a:r>
              <a:rPr lang="de-DE" dirty="0"/>
              <a:t>Da der rechte Bereich folgend noch visualisiert wird, befassen wir uns an dieser Stelle mit dem markierten Bereich links.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212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wird eine Instanz vom Typ </a:t>
            </a:r>
            <a:r>
              <a:rPr lang="de-DE" dirty="0" err="1"/>
              <a:t>PdfFileData</a:t>
            </a:r>
            <a:r>
              <a:rPr lang="de-DE" dirty="0"/>
              <a:t> erzeugt.</a:t>
            </a:r>
          </a:p>
          <a:p>
            <a:endParaRPr lang="de-DE" dirty="0"/>
          </a:p>
          <a:p>
            <a:r>
              <a:rPr lang="de-DE" dirty="0"/>
              <a:t>Zuerst wird hierbei eine PDF-Datei als String eingelesen, welcher den proportionalen Aufbau im Dokument mithilfe von Leerzeichen und Zeilen nachbildet.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Anhand dieser trennenden Informationen werden die für uns relevanten Felder ermittelt.</a:t>
            </a:r>
          </a:p>
          <a:p>
            <a:endParaRPr lang="de-DE" dirty="0"/>
          </a:p>
          <a:p>
            <a:r>
              <a:rPr lang="de-DE" dirty="0"/>
              <a:t>Dieser String wird in weiteren Operationen zu einer zweidimensionalen Quasi-Tabelle manipuliert und anschließend als </a:t>
            </a:r>
            <a:r>
              <a:rPr lang="de-DE" dirty="0" err="1"/>
              <a:t>DataTable</a:t>
            </a:r>
            <a:r>
              <a:rPr lang="de-DE" dirty="0"/>
              <a:t> gespeichert.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461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Anhand diesem Aktivitätsdiagramm zur Klassenfunktionalität erläutere ich nun den weiteren Ablauf der Datenextraktion.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0000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Felder bzw. Zellen der erzeugten </a:t>
            </a:r>
            <a:r>
              <a:rPr lang="de-DE" dirty="0" err="1"/>
              <a:t>DataTable</a:t>
            </a:r>
            <a:r>
              <a:rPr lang="de-DE" dirty="0"/>
              <a:t> werden folgend mithilfe der Methoden </a:t>
            </a:r>
            <a:r>
              <a:rPr lang="de-DE" dirty="0" err="1"/>
              <a:t>GetFirstRow</a:t>
            </a:r>
            <a:r>
              <a:rPr lang="de-DE" dirty="0"/>
              <a:t>(), </a:t>
            </a:r>
            <a:r>
              <a:rPr lang="de-DE" dirty="0" err="1"/>
              <a:t>GetNextColumn</a:t>
            </a:r>
            <a:r>
              <a:rPr lang="de-DE" dirty="0"/>
              <a:t>() und </a:t>
            </a:r>
            <a:r>
              <a:rPr lang="de-DE" dirty="0" err="1"/>
              <a:t>GetNextRow</a:t>
            </a:r>
            <a:r>
              <a:rPr lang="de-DE" dirty="0"/>
              <a:t>() in 2 verschachtelten Schleifen durchlaufen.</a:t>
            </a:r>
          </a:p>
          <a:p>
            <a:endParaRPr lang="de-DE" dirty="0"/>
          </a:p>
          <a:p>
            <a:r>
              <a:rPr lang="de-DE" dirty="0"/>
              <a:t>Auf jedes Feld wird hierbei die Methode </a:t>
            </a:r>
            <a:r>
              <a:rPr lang="de-DE" dirty="0" err="1"/>
              <a:t>ExtractSearchKeyValue</a:t>
            </a:r>
            <a:r>
              <a:rPr lang="de-DE" dirty="0"/>
              <a:t>() angewendet, welche das Feld mit einer </a:t>
            </a:r>
            <a:r>
              <a:rPr lang="de-DE" dirty="0" err="1"/>
              <a:t>SearchKey</a:t>
            </a:r>
            <a:r>
              <a:rPr lang="de-DE" dirty="0"/>
              <a:t>-Sammlung vergleicht;</a:t>
            </a:r>
          </a:p>
          <a:p>
            <a:r>
              <a:rPr lang="de-DE" dirty="0"/>
              <a:t>und ggf. Folgefelder bis zu einer Stopp-Bedingung als Werte extrahiert.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305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Der Zeitansatz beträgt 15 Minuten und behandelt die 5 Themen:</a:t>
            </a:r>
          </a:p>
          <a:p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Ausgangssituation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Planung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Entwurf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Durchführung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und Projektergebnis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831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Zur Durchführung folgen nun Quelltexte der konkreten Implementierung:</a:t>
            </a:r>
          </a:p>
          <a:p>
            <a:endParaRPr lang="de-DE" dirty="0"/>
          </a:p>
          <a:p>
            <a:r>
              <a:rPr lang="de-DE" dirty="0"/>
              <a:t>Sie sehen hier die dynamische Methode </a:t>
            </a:r>
            <a:r>
              <a:rPr lang="de-DE" dirty="0" err="1"/>
              <a:t>ReadFile</a:t>
            </a:r>
            <a:r>
              <a:rPr lang="de-DE" dirty="0"/>
              <a:t>() der Klasse </a:t>
            </a:r>
            <a:r>
              <a:rPr lang="de-DE" dirty="0" err="1"/>
              <a:t>KeyValuePairReader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In ihr wird zuerst eine Instanz vom Typ </a:t>
            </a:r>
            <a:r>
              <a:rPr lang="de-DE" dirty="0" err="1"/>
              <a:t>PdfFileData</a:t>
            </a:r>
            <a:r>
              <a:rPr lang="de-DE" dirty="0"/>
              <a:t> erzeugt und die Ergebnisse in der Eigenschaft </a:t>
            </a:r>
            <a:r>
              <a:rPr lang="de-DE" dirty="0" err="1"/>
              <a:t>FieldTable</a:t>
            </a:r>
            <a:r>
              <a:rPr lang="de-DE" dirty="0"/>
              <a:t> bereit gestellt.</a:t>
            </a:r>
          </a:p>
          <a:p>
            <a:endParaRPr lang="de-DE" dirty="0"/>
          </a:p>
          <a:p>
            <a:r>
              <a:rPr lang="de-DE" dirty="0"/>
              <a:t>Hierauf werden dann die beschriebenen Operationen mithilfe der Methoden </a:t>
            </a:r>
            <a:r>
              <a:rPr lang="de-DE" dirty="0" err="1"/>
              <a:t>GetKeyValuePairs</a:t>
            </a:r>
            <a:r>
              <a:rPr lang="de-DE" dirty="0"/>
              <a:t>() und </a:t>
            </a:r>
            <a:r>
              <a:rPr lang="de-DE" dirty="0" err="1"/>
              <a:t>GetKeyValuePairGroups</a:t>
            </a:r>
            <a:r>
              <a:rPr lang="de-DE" dirty="0"/>
              <a:t>() angewendet.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1309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Methode </a:t>
            </a:r>
            <a:r>
              <a:rPr lang="de-DE" dirty="0" err="1"/>
              <a:t>GetFieldTable</a:t>
            </a:r>
            <a:r>
              <a:rPr lang="de-DE" dirty="0"/>
              <a:t>() der Kompositionsklasse </a:t>
            </a:r>
            <a:r>
              <a:rPr lang="de-DE" dirty="0" err="1"/>
              <a:t>PdfFileData</a:t>
            </a:r>
            <a:r>
              <a:rPr lang="de-DE" dirty="0"/>
              <a:t> werden hier die Spalten </a:t>
            </a:r>
            <a:r>
              <a:rPr lang="de-DE" dirty="0" err="1"/>
              <a:t>Row</a:t>
            </a:r>
            <a:r>
              <a:rPr lang="de-DE" dirty="0"/>
              <a:t>, </a:t>
            </a:r>
            <a:r>
              <a:rPr lang="de-DE" dirty="0" err="1"/>
              <a:t>Column</a:t>
            </a:r>
            <a:r>
              <a:rPr lang="de-DE" dirty="0"/>
              <a:t>, Value und End für die Quasi-Tabelle erzeugt.</a:t>
            </a:r>
          </a:p>
          <a:p>
            <a:endParaRPr lang="de-DE" dirty="0"/>
          </a:p>
          <a:p>
            <a:r>
              <a:rPr lang="de-DE" dirty="0"/>
              <a:t>Anschließend werden diese Spalten befüllt indem Sammlungen aus vorgelagerten Operationen mit Schleifen durchlaufen werden.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522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sehen Sie den Quelltext der dynamischen Methode </a:t>
            </a:r>
            <a:r>
              <a:rPr lang="de-DE" dirty="0" err="1"/>
              <a:t>ExtractSearchKeyValue</a:t>
            </a:r>
            <a:r>
              <a:rPr lang="de-DE" dirty="0"/>
              <a:t>().</a:t>
            </a:r>
          </a:p>
          <a:p>
            <a:endParaRPr lang="de-DE" dirty="0"/>
          </a:p>
          <a:p>
            <a:r>
              <a:rPr lang="de-DE" dirty="0"/>
              <a:t>In ihr werden weitere Untermethoden wie </a:t>
            </a:r>
            <a:r>
              <a:rPr lang="de-DE" dirty="0" err="1"/>
              <a:t>ExtractHorizontal</a:t>
            </a:r>
            <a:r>
              <a:rPr lang="de-DE" dirty="0"/>
              <a:t>() dynamisch ausgelöst, abhängig von der im </a:t>
            </a:r>
            <a:r>
              <a:rPr lang="de-DE" dirty="0" err="1"/>
              <a:t>SearchKey</a:t>
            </a:r>
            <a:r>
              <a:rPr lang="de-DE" dirty="0"/>
              <a:t> zugewiesenen </a:t>
            </a:r>
            <a:r>
              <a:rPr lang="de-DE" dirty="0" err="1"/>
              <a:t>SearchDirection</a:t>
            </a:r>
            <a:r>
              <a:rPr lang="de-DE" dirty="0"/>
              <a:t>-Instanz.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231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 nächstes folgen ein paar Impressionen aus dem Black-Box-Test.</a:t>
            </a:r>
          </a:p>
          <a:p>
            <a:endParaRPr lang="de-DE" dirty="0"/>
          </a:p>
          <a:p>
            <a:r>
              <a:rPr lang="de-DE" dirty="0"/>
              <a:t>Durch akute Umstände konnte dieser in eine Neukunden-Routine integriert werden, wodurch sich mitunter die Projektkosten verbessert haben.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367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Sie sehen hier den Anmeldebildschirm der Web-GUI unserer Plattform </a:t>
            </a:r>
            <a:r>
              <a:rPr lang="de-DE" dirty="0" err="1"/>
              <a:t>ClassCOCKPIT</a:t>
            </a:r>
            <a:r>
              <a:rPr lang="de-DE" dirty="0"/>
              <a:t> </a:t>
            </a:r>
            <a:r>
              <a:rPr lang="de-DE" dirty="0" err="1"/>
              <a:t>DataCloud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Hier wird mitunter das Ticket-System bereit gestellt.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5054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dieser noch leeren Ticket-Liste finden Sie einen Anlage-Button für ein neues Ticket.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9774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Hiermit wird die Erfassungsmaske für Materialien aufgerufen.</a:t>
            </a:r>
          </a:p>
          <a:p>
            <a:endParaRPr lang="de-DE" dirty="0"/>
          </a:p>
          <a:p>
            <a:r>
              <a:rPr lang="de-DE" dirty="0"/>
              <a:t>In dieser wurde ein neuer Button implementiert, welcher die Klassenbibliothek auf ein ausgewähltes PDF anwendet.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510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erfolgt nun die Extraktion der konkreten Werte.</a:t>
            </a:r>
          </a:p>
          <a:p>
            <a:endParaRPr lang="de-DE" dirty="0"/>
          </a:p>
          <a:p>
            <a:r>
              <a:rPr lang="de-DE" dirty="0"/>
              <a:t>Diese werden anschließend an das Formular übergeben, wobei hier die Feldnamen den Suchschlüsseln entsprechen.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449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Aufgrund der Thematik meiner Projektarbeit bin ich natürlich </a:t>
            </a:r>
            <a:r>
              <a:rPr lang="de-DE"/>
              <a:t>eingeschränkt bei </a:t>
            </a:r>
            <a:r>
              <a:rPr lang="de-DE" dirty="0"/>
              <a:t>der Darstellung von Kundendaten zum White-Box-Test.</a:t>
            </a:r>
          </a:p>
          <a:p>
            <a:endParaRPr lang="de-DE" dirty="0"/>
          </a:p>
          <a:p>
            <a:r>
              <a:rPr lang="de-DE" dirty="0"/>
              <a:t>Aus diesem Grund habe ich für Sie eine Konfiguration erstellt und auf die „Handreichung zur Abschlussprüfung“ der IHK angewendet.</a:t>
            </a:r>
          </a:p>
          <a:p>
            <a:endParaRPr lang="de-DE" dirty="0"/>
          </a:p>
          <a:p>
            <a:r>
              <a:rPr lang="de-DE" dirty="0"/>
              <a:t>Die Konsolenausgabe im Hintergrund demonstriert Ihnen hierzu die Key-Value-Pairs, welche aus den Ausschnitten auf der rechten Seite extrahiert wurden.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395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Kommen wir zum </a:t>
            </a:r>
            <a:r>
              <a:rPr lang="de-DE" dirty="0" err="1"/>
              <a:t>SOLL-IST-Vergleich</a:t>
            </a:r>
            <a:r>
              <a:rPr lang="de-DE" dirty="0"/>
              <a:t>: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Aufgrund großzügiger Zeitplanung im Projektantrag entstanden in der Anforderungsphase 2 Stunden Zeitpuffer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Der Entwurf erforderte eine Stunde mehr, weil der Typ </a:t>
            </a:r>
            <a:r>
              <a:rPr lang="de-DE" dirty="0" err="1"/>
              <a:t>DataTable</a:t>
            </a:r>
            <a:r>
              <a:rPr lang="de-DE" dirty="0"/>
              <a:t> statt </a:t>
            </a:r>
            <a:r>
              <a:rPr lang="de-DE" dirty="0" err="1"/>
              <a:t>Dictionaries</a:t>
            </a:r>
            <a:r>
              <a:rPr lang="de-DE" dirty="0"/>
              <a:t> verwendet wurde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Der Neukunde erforderte die Entwicklung der Klasse </a:t>
            </a:r>
            <a:r>
              <a:rPr lang="de-DE" dirty="0" err="1"/>
              <a:t>SearchDirection</a:t>
            </a:r>
            <a:r>
              <a:rPr lang="de-DE" dirty="0"/>
              <a:t> an Stelle </a:t>
            </a:r>
            <a:r>
              <a:rPr lang="de-DE" dirty="0" err="1"/>
              <a:t>boolscher</a:t>
            </a:r>
            <a:r>
              <a:rPr lang="de-DE" dirty="0"/>
              <a:t> Werte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Hierdurch und allgemeine Verlagerungen in Klassenfunktionalitäten benötigte die Implementierung 3 Stunden mehr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Die fehlende Zeitspanne wurde jedoch durch den Neukunden in der Testphase wieder eingespart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002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beginnen mit der Ausgangssituation:</a:t>
            </a:r>
          </a:p>
          <a:p>
            <a:endParaRPr lang="de-DE" dirty="0"/>
          </a:p>
          <a:p>
            <a:r>
              <a:rPr lang="de-DE" dirty="0"/>
              <a:t>Der Kooperationsbetrieb meiner Ausbildung war die D&amp;TS GmbH in Schwelm.</a:t>
            </a:r>
          </a:p>
          <a:p>
            <a:endParaRPr lang="de-DE" dirty="0"/>
          </a:p>
          <a:p>
            <a:r>
              <a:rPr lang="de-DE" dirty="0"/>
              <a:t>Sie wurde 1999 gegründet und zählt aktuell 14 Mitarbeiterinnen und Mitarbeiter am Hauptsitz, den Sie hier im Hintergrund sehen.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4428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den Black-Box-Test in der Neukunden-Routine konnten zudem 8 Arbeitsstunden von Mitarbeitern eingespart werden.</a:t>
            </a:r>
          </a:p>
          <a:p>
            <a:endParaRPr lang="de-DE" dirty="0"/>
          </a:p>
          <a:p>
            <a:r>
              <a:rPr lang="de-DE" dirty="0"/>
              <a:t>Hierdurch reduzierten sich die Projektkosten um 400,00 € auf 3650,00 €.</a:t>
            </a:r>
          </a:p>
          <a:p>
            <a:endParaRPr lang="de-DE" dirty="0"/>
          </a:p>
          <a:p>
            <a:r>
              <a:rPr lang="de-DE" dirty="0"/>
              <a:t>Ebenfalls verbesserte sich die Amortisationsdauer um 8 Stunden, wie diese 2 Beispielszenarien aufzeigen.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370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kommen nun zum Fazit:</a:t>
            </a:r>
          </a:p>
          <a:p>
            <a:endParaRPr lang="de-DE" dirty="0"/>
          </a:p>
          <a:p>
            <a:r>
              <a:rPr lang="de-DE" dirty="0"/>
              <a:t>Im Hintergrund sehen Sie einen Ausschnitt aus dem Abnahmeprotokoll, in dem das Projekt als „vollständig erfüllt“ abgenommen wurde.</a:t>
            </a:r>
          </a:p>
          <a:p>
            <a:endParaRPr lang="de-DE" dirty="0"/>
          </a:p>
          <a:p>
            <a:r>
              <a:rPr lang="de-DE" dirty="0"/>
              <a:t>Die Projektrahmenzeit wurde eingehalten und die SOLL-Vorgaben erfüllt.</a:t>
            </a:r>
          </a:p>
          <a:p>
            <a:endParaRPr lang="de-DE" dirty="0"/>
          </a:p>
          <a:p>
            <a:r>
              <a:rPr lang="de-DE" dirty="0"/>
              <a:t>Zudem wurden Anforderungen durch einen Neukunden berücksichtigt, welche zu präziseren Steuerungsoptionen und gesteigerter Funktionalität führten.</a:t>
            </a:r>
          </a:p>
          <a:p>
            <a:endParaRPr lang="de-DE" dirty="0"/>
          </a:p>
          <a:p>
            <a:r>
              <a:rPr lang="de-DE" dirty="0"/>
              <a:t>Zuletzt bin ich spürbar an dieser Herausforderung gewachsen, da ich z.B. Konzepte umsetzen konnte, welche ich bisher nur </a:t>
            </a:r>
            <a:r>
              <a:rPr lang="de-DE"/>
              <a:t>wiederverwendet habe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0038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Ich danke Ihnen somit vielmals für Ihre Aufmerksamkeit und schließe hiermit meine Präsentation.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938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0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132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160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90680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97574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10784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966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Darüber hinaus haben wir noch einen Standort in Lemberg bzw. Lwiw in der Ukraine und unterhalten das ECLASS-Office für Spanien und Portugal.</a:t>
            </a:r>
          </a:p>
          <a:p>
            <a:endParaRPr lang="de-DE" dirty="0"/>
          </a:p>
          <a:p>
            <a:r>
              <a:rPr lang="de-DE" dirty="0"/>
              <a:t>Die D&amp;TS bietet IT-Solutions, Dataservice und Consulting für große und mittelständische Unternehmen.</a:t>
            </a:r>
          </a:p>
          <a:p>
            <a:endParaRPr lang="de-DE" dirty="0"/>
          </a:p>
          <a:p>
            <a:r>
              <a:rPr lang="de-DE" dirty="0"/>
              <a:t>Diese stammen aus den Bereichen: Maschinen- und Anlagenbau, Komponentenherstellung und Produktion.</a:t>
            </a:r>
          </a:p>
          <a:p>
            <a:endParaRPr lang="de-DE" dirty="0"/>
          </a:p>
          <a:p>
            <a:r>
              <a:rPr lang="de-DE" dirty="0"/>
              <a:t>Kernthemen sind hierbei die Industrie 4.0, das Stammdatenmanagement und die Klassifizierung nach ECLASS.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7843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39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2545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8638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02882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0351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554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296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Mein Projekt war eine Klassenbibliothek in C-Sharp mit </a:t>
            </a:r>
            <a:r>
              <a:rPr lang="de-DE" dirty="0" err="1"/>
              <a:t>Dot</a:t>
            </a:r>
            <a:r>
              <a:rPr lang="de-DE" dirty="0"/>
              <a:t>-Net 7.0 als Framework.</a:t>
            </a:r>
          </a:p>
          <a:p>
            <a:endParaRPr lang="de-DE" dirty="0"/>
          </a:p>
          <a:p>
            <a:r>
              <a:rPr lang="de-DE" dirty="0"/>
              <a:t>Zielsetzung war die Extraktion von Key-Value-Pairs aus PDF-Dokumenten; unabhängig von deren Layout und Format.</a:t>
            </a:r>
          </a:p>
          <a:p>
            <a:endParaRPr lang="de-DE" dirty="0"/>
          </a:p>
          <a:p>
            <a:r>
              <a:rPr lang="de-DE" dirty="0"/>
              <a:t>Instanzen dieser Klassenbibliothek sollten über eine JSON-Datei konfigurierbar sein und generische Eigenschaften zu Ergebnissen bereit stellen.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548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folgen 2 Beispiele zu Datenblättern, welche Informationen als Key-Value-Pairs enthalten.</a:t>
            </a:r>
          </a:p>
          <a:p>
            <a:endParaRPr lang="de-DE" dirty="0"/>
          </a:p>
          <a:p>
            <a:r>
              <a:rPr lang="de-DE" dirty="0"/>
              <a:t>Variationen wie diese stellen hierbei ein „nicht-triviales Problem“ dar.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94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Wir kommen zur IST-Analyse:</a:t>
            </a:r>
          </a:p>
          <a:p>
            <a:endParaRPr lang="de-DE" dirty="0"/>
          </a:p>
          <a:p>
            <a:r>
              <a:rPr lang="de-DE" dirty="0"/>
              <a:t>Sie sehen hier den ursprünglichen Algorithmus zu meinem Projekt, welcher in einem Skript aus 616 Zeilen vorlag.</a:t>
            </a:r>
          </a:p>
          <a:p>
            <a:endParaRPr lang="de-DE" dirty="0"/>
          </a:p>
          <a:p>
            <a:r>
              <a:rPr lang="de-DE" dirty="0"/>
              <a:t>Hierbei wurde ein neuartiger, positionsbasierter Ansatz zum Auslesen implementiert.</a:t>
            </a:r>
          </a:p>
          <a:p>
            <a:endParaRPr lang="de-DE" dirty="0"/>
          </a:p>
          <a:p>
            <a:r>
              <a:rPr lang="de-DE" dirty="0"/>
              <a:t>Es entstand im Zuge einer ad-hoc Lösung zu einer unbrauchbar gewordenen Kunden-Integration in unserem Ticket-System.</a:t>
            </a:r>
          </a:p>
          <a:p>
            <a:endParaRPr lang="de-DE" dirty="0"/>
          </a:p>
          <a:p>
            <a:r>
              <a:rPr lang="de-DE" dirty="0"/>
              <a:t>Im Nachgang erwies sich das Skript als so robust gegenüber Variationen, dass hieraus mein Projekt hervorging.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64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SOLL-Konzept wurden zudem weitere Anforderungen definiert.</a:t>
            </a:r>
          </a:p>
          <a:p>
            <a:endParaRPr lang="de-DE" dirty="0"/>
          </a:p>
          <a:p>
            <a:r>
              <a:rPr lang="de-DE" dirty="0"/>
              <a:t>Der Algorithmus sollte über die folgenden Parameter in seinem Verhalten gesteuert werden:</a:t>
            </a:r>
          </a:p>
          <a:p>
            <a:endParaRPr lang="de-DE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die Suchschlüssel und Ausrichtung der Key-Value-Pairs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der Mindestabstand von Feldern sowie Ausnahmefelder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dirty="0"/>
              <a:t>und Separierungszeichen für Werte innerhalb Suchschlüsselfelder</a:t>
            </a:r>
          </a:p>
          <a:p>
            <a:endParaRPr lang="de-DE" dirty="0"/>
          </a:p>
          <a:p>
            <a:r>
              <a:rPr lang="de-DE" dirty="0"/>
              <a:t>Die Klassenbibliothek sollte weiterhin hohe Kompatibilität zu Einsatzumgebungen gewährleisten.</a:t>
            </a:r>
          </a:p>
          <a:p>
            <a:r>
              <a:rPr lang="de-DE" dirty="0"/>
              <a:t>Zudem sollten Dopplungen von Suchschlüsseln behandelt werden und generische Eigenschaften über Suchschlüsseln ansprechbar sein.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9141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dieser Folie sehen Sie das Ergebnis der Personalplanung.</a:t>
            </a:r>
          </a:p>
          <a:p>
            <a:endParaRPr lang="de-DE" dirty="0"/>
          </a:p>
          <a:p>
            <a:r>
              <a:rPr lang="de-DE" dirty="0"/>
              <a:t>Insgesamt wurden 81 Arbeitsstunden auf 6 Mitarbeiter verteilt.</a:t>
            </a:r>
          </a:p>
          <a:p>
            <a:endParaRPr lang="de-DE" dirty="0"/>
          </a:p>
          <a:p>
            <a:r>
              <a:rPr lang="de-DE" dirty="0"/>
              <a:t>Der Großteil hiervon lag mit der Projektdurchführung in meiner Verantwortung.</a:t>
            </a:r>
          </a:p>
          <a:p>
            <a:endParaRPr lang="de-DE" dirty="0"/>
          </a:p>
          <a:p>
            <a:r>
              <a:rPr lang="de-DE" dirty="0"/>
              <a:t>Die übrigen Mitarbeiter waren in marginaler Dauer in das Kick-off-Meeting, dem Black-Box-Test und der Projektabnahme involviert.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687CA-F554-4898-89F8-35498289DDE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44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lcom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Uhr enthält.">
            <a:extLst>
              <a:ext uri="{FF2B5EF4-FFF2-40B4-BE49-F238E27FC236}">
                <a16:creationId xmlns:a16="http://schemas.microsoft.com/office/drawing/2014/main" id="{AD187AA2-5A75-8842-EE33-C821CB418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" y="3896345"/>
            <a:ext cx="3617813" cy="296702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A9CCB9-68C7-4F81-A82D-09E809C6B513}"/>
              </a:ext>
            </a:extLst>
          </p:cNvPr>
          <p:cNvSpPr txBox="1"/>
          <p:nvPr userDrawn="1"/>
        </p:nvSpPr>
        <p:spPr>
          <a:xfrm>
            <a:off x="9680713" y="146390"/>
            <a:ext cx="251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www.d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EA9325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und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ts.com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www.bfw-dortmund.de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BC5BBDB-5A82-62B0-95C5-722A25477D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260550" y="-2466"/>
            <a:ext cx="1303867" cy="1024467"/>
          </a:xfrm>
          <a:prstGeom prst="rect">
            <a:avLst/>
          </a:prstGeom>
          <a:noFill/>
          <a:effectLst/>
        </p:spPr>
      </p:pic>
      <p:pic>
        <p:nvPicPr>
          <p:cNvPr id="9" name="Grafik 8" descr="Ein Bild, das Licht, Uhr, Schild enthält.&#10;&#10;Automatisch generierte Beschreibung">
            <a:extLst>
              <a:ext uri="{FF2B5EF4-FFF2-40B4-BE49-F238E27FC236}">
                <a16:creationId xmlns:a16="http://schemas.microsoft.com/office/drawing/2014/main" id="{F2C15A7B-AA78-2930-43AF-6258EAC5B3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" y="5781"/>
            <a:ext cx="1929517" cy="1023924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88F16A47-F13B-6000-CAFB-E51FE9B8B65C}"/>
              </a:ext>
            </a:extLst>
          </p:cNvPr>
          <p:cNvSpPr/>
          <p:nvPr userDrawn="1"/>
        </p:nvSpPr>
        <p:spPr>
          <a:xfrm>
            <a:off x="0" y="1275804"/>
            <a:ext cx="12192000" cy="3707398"/>
          </a:xfrm>
          <a:prstGeom prst="rect">
            <a:avLst/>
          </a:prstGeom>
          <a:solidFill>
            <a:srgbClr val="193C6C"/>
          </a:solidFill>
          <a:ln>
            <a:solidFill>
              <a:srgbClr val="84A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BD2CCA2-FDA4-CDCB-FE93-3E0B13E83C3D}"/>
              </a:ext>
            </a:extLst>
          </p:cNvPr>
          <p:cNvSpPr/>
          <p:nvPr userDrawn="1"/>
        </p:nvSpPr>
        <p:spPr>
          <a:xfrm rot="10800000" flipV="1">
            <a:off x="0" y="6815328"/>
            <a:ext cx="12192000" cy="72000"/>
          </a:xfrm>
          <a:prstGeom prst="rect">
            <a:avLst/>
          </a:prstGeom>
          <a:solidFill>
            <a:srgbClr val="193C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BF95105-8F11-12E4-D0AC-F52071B917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39146" y="2101972"/>
            <a:ext cx="6616613" cy="380508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B88332E-0610-F7C8-C925-E21EF46E3B47}"/>
              </a:ext>
            </a:extLst>
          </p:cNvPr>
          <p:cNvSpPr txBox="1"/>
          <p:nvPr userDrawn="1"/>
        </p:nvSpPr>
        <p:spPr>
          <a:xfrm>
            <a:off x="337684" y="4159762"/>
            <a:ext cx="5441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Patrick Hildebrandt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A80CD37-A44F-8158-1260-30F405BE4F06}"/>
              </a:ext>
            </a:extLst>
          </p:cNvPr>
          <p:cNvSpPr txBox="1"/>
          <p:nvPr userDrawn="1"/>
        </p:nvSpPr>
        <p:spPr>
          <a:xfrm>
            <a:off x="337682" y="2782363"/>
            <a:ext cx="7108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00" b="1" i="0" u="none" strike="noStrike" kern="1200" cap="all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Herzlich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000" b="1" i="0" u="none" strike="noStrike" kern="1200" cap="all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willkommen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7F08CEF-3C34-4921-A497-E9E85209317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585275" y="2430264"/>
            <a:ext cx="4737314" cy="2946902"/>
          </a:xfrm>
          <a:prstGeom prst="rect">
            <a:avLst/>
          </a:prstGeom>
        </p:spPr>
      </p:pic>
      <p:pic>
        <p:nvPicPr>
          <p:cNvPr id="16" name="Grafik 15" descr="Mehrere erhobene Hände und bereit, eine Frage zu beantworten">
            <a:extLst>
              <a:ext uri="{FF2B5EF4-FFF2-40B4-BE49-F238E27FC236}">
                <a16:creationId xmlns:a16="http://schemas.microsoft.com/office/drawing/2014/main" id="{6F5A4903-D84F-D859-FFD4-D6780FBFD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6" b="7907"/>
          <a:stretch/>
        </p:blipFill>
        <p:spPr>
          <a:xfrm>
            <a:off x="3528447" y="2430264"/>
            <a:ext cx="4794143" cy="2946901"/>
          </a:xfrm>
          <a:prstGeom prst="rect">
            <a:avLst/>
          </a:prstGeom>
        </p:spPr>
      </p:pic>
      <p:pic>
        <p:nvPicPr>
          <p:cNvPr id="17" name="Grafik 16" descr="Ein Bild, das Uhr enthält.&#10;&#10;Automatisch generierte Beschreibung">
            <a:extLst>
              <a:ext uri="{FF2B5EF4-FFF2-40B4-BE49-F238E27FC236}">
                <a16:creationId xmlns:a16="http://schemas.microsoft.com/office/drawing/2014/main" id="{85B11703-0048-2A8D-807E-C899A12C75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987" y="4800887"/>
            <a:ext cx="3617813" cy="29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65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2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8A815D9-7703-8A89-A039-CC9E5DBC49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7B0AFF8-4AD0-D096-C767-4700DFB751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91F639E-44CB-F1F2-87A8-5E4F4DC7F7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262D95BB-6386-E4BC-FD4F-54CA9B4DF8A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69986460"/>
              </p:ext>
            </p:extLst>
          </p:nvPr>
        </p:nvGraphicFramePr>
        <p:xfrm>
          <a:off x="2501726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rgbClr val="FF99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19" name="Textplatzhalter 5">
            <a:extLst>
              <a:ext uri="{FF2B5EF4-FFF2-40B4-BE49-F238E27FC236}">
                <a16:creationId xmlns:a16="http://schemas.microsoft.com/office/drawing/2014/main" id="{C6167FF7-893E-EB5B-BD48-F7041EE99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7"/>
            <a:ext cx="3599913" cy="301055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93C6C"/>
                </a:solidFill>
              </a:defRPr>
            </a:lvl1pPr>
            <a:lvl2pPr>
              <a:defRPr sz="2000" b="1">
                <a:solidFill>
                  <a:srgbClr val="193C6C"/>
                </a:solidFill>
              </a:defRPr>
            </a:lvl2pPr>
            <a:lvl3pPr>
              <a:defRPr sz="2000" b="1">
                <a:solidFill>
                  <a:srgbClr val="193C6C"/>
                </a:solidFill>
              </a:defRPr>
            </a:lvl3pPr>
            <a:lvl4pPr>
              <a:defRPr sz="2000" b="1">
                <a:solidFill>
                  <a:srgbClr val="193C6C"/>
                </a:solidFill>
              </a:defRPr>
            </a:lvl4pPr>
            <a:lvl5pPr>
              <a:defRPr sz="2000" b="1">
                <a:solidFill>
                  <a:srgbClr val="193C6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27397C2-C6C6-AB92-FCD9-67286C040D33}"/>
              </a:ext>
            </a:extLst>
          </p:cNvPr>
          <p:cNvSpPr/>
          <p:nvPr userDrawn="1"/>
        </p:nvSpPr>
        <p:spPr>
          <a:xfrm>
            <a:off x="4416540" y="1704668"/>
            <a:ext cx="7775460" cy="4597809"/>
          </a:xfrm>
          <a:prstGeom prst="rect">
            <a:avLst/>
          </a:prstGeom>
          <a:solidFill>
            <a:srgbClr val="19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183B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08E8621A-460A-B515-A422-2CC6C9B1BB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5764" y="1874187"/>
            <a:ext cx="7192254" cy="30105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1">
            <a:extLst>
              <a:ext uri="{FF2B5EF4-FFF2-40B4-BE49-F238E27FC236}">
                <a16:creationId xmlns:a16="http://schemas.microsoft.com/office/drawing/2014/main" id="{748CF001-FD5B-25B1-A9F5-578B9B118D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90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  <p:pic>
        <p:nvPicPr>
          <p:cNvPr id="3" name="Grafik 2" descr="Ein Bild, das Mann, tragen, Zahnrad, Spieler enthält.&#10;&#10;Automatisch generierte Beschreibung">
            <a:extLst>
              <a:ext uri="{FF2B5EF4-FFF2-40B4-BE49-F238E27FC236}">
                <a16:creationId xmlns:a16="http://schemas.microsoft.com/office/drawing/2014/main" id="{0513C3A0-DB6F-4ECE-055E-803A507888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3297045"/>
            <a:ext cx="6704342" cy="4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7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2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F4590F-7E31-0812-6AC6-0D9EBD7F1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CA9EEA-A42B-267E-F9B2-9D4DC3148B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B4DCED-0B7D-5F92-DB63-E8C18279E3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7507BC1B-446B-674C-E23C-FF630F81F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3406" y="1874186"/>
            <a:ext cx="361247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93C6C"/>
                </a:solidFill>
              </a:defRPr>
            </a:lvl1pPr>
            <a:lvl2pPr>
              <a:defRPr sz="2000" b="1">
                <a:solidFill>
                  <a:srgbClr val="193C6C"/>
                </a:solidFill>
              </a:defRPr>
            </a:lvl2pPr>
            <a:lvl3pPr>
              <a:defRPr sz="2000" b="1">
                <a:solidFill>
                  <a:srgbClr val="193C6C"/>
                </a:solidFill>
              </a:defRPr>
            </a:lvl3pPr>
            <a:lvl4pPr>
              <a:defRPr sz="2000" b="1">
                <a:solidFill>
                  <a:srgbClr val="193C6C"/>
                </a:solidFill>
              </a:defRPr>
            </a:lvl4pPr>
            <a:lvl5pPr>
              <a:defRPr sz="2000" b="1">
                <a:solidFill>
                  <a:srgbClr val="193C6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9D11130D-6EE9-BC74-67B7-B0E166A98FC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66089965"/>
              </p:ext>
            </p:extLst>
          </p:nvPr>
        </p:nvGraphicFramePr>
        <p:xfrm>
          <a:off x="2501726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rgbClr val="FF99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3" name="Titel 11">
            <a:extLst>
              <a:ext uri="{FF2B5EF4-FFF2-40B4-BE49-F238E27FC236}">
                <a16:creationId xmlns:a16="http://schemas.microsoft.com/office/drawing/2014/main" id="{3D6629F0-5F5D-A36A-3A7E-6DB8C5E7E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9982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571473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Essen enthält.">
            <a:extLst>
              <a:ext uri="{FF2B5EF4-FFF2-40B4-BE49-F238E27FC236}">
                <a16:creationId xmlns:a16="http://schemas.microsoft.com/office/drawing/2014/main" id="{B9B57190-12E8-B0CD-9B65-45231FD89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710267"/>
            <a:ext cx="12192000" cy="387773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D37617A-32ED-6087-640C-F0F160A515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514" y="1278467"/>
            <a:ext cx="9366026" cy="5029200"/>
          </a:xfrm>
          <a:prstGeom prst="rect">
            <a:avLst/>
          </a:prstGeom>
        </p:spPr>
      </p:pic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9FE63B9-B3A9-A104-5A6C-1B3885BD92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361247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 b="1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 b="1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 b="1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 b="1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DACFA14-E5CD-E466-421C-A2D2560B58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72CA06C-FD28-70C2-F8E6-402C0218D3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62DDE39-805E-6136-7BDB-F4EB2A31A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043E3FA-2131-FEA1-87DD-2A5EB043F24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48359811"/>
              </p:ext>
            </p:extLst>
          </p:nvPr>
        </p:nvGraphicFramePr>
        <p:xfrm>
          <a:off x="2501726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2" name="Titel 11">
            <a:extLst>
              <a:ext uri="{FF2B5EF4-FFF2-40B4-BE49-F238E27FC236}">
                <a16:creationId xmlns:a16="http://schemas.microsoft.com/office/drawing/2014/main" id="{77DA736D-1FD2-C970-31AA-5A39CD1DC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90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7175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3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Essen enthält.">
            <a:extLst>
              <a:ext uri="{FF2B5EF4-FFF2-40B4-BE49-F238E27FC236}">
                <a16:creationId xmlns:a16="http://schemas.microsoft.com/office/drawing/2014/main" id="{CA12A4EF-A764-3321-1CD3-AC7EC7C625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710267"/>
            <a:ext cx="12192000" cy="387773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E266F6-448E-7BD7-D0A6-12CDD0C7A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6898" y="1278467"/>
            <a:ext cx="7747529" cy="5029200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9CAA340-C9D1-A243-BD12-D716835C8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505365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 b="1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 b="1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 b="1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 b="1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FC37516-F3CD-AF79-5933-C1C6EFA21A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2FAB5B4-E70B-FCD8-4D26-43C08CEB1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A54E54D-E9F7-A956-4466-25CFA6CD9F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0424B9A1-D733-472D-4013-9CDAA8E5140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95151673"/>
              </p:ext>
            </p:extLst>
          </p:nvPr>
        </p:nvGraphicFramePr>
        <p:xfrm>
          <a:off x="2501726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3" name="Titel 11">
            <a:extLst>
              <a:ext uri="{FF2B5EF4-FFF2-40B4-BE49-F238E27FC236}">
                <a16:creationId xmlns:a16="http://schemas.microsoft.com/office/drawing/2014/main" id="{FCFC63FD-3DDF-6F27-F983-4EF251803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89" y="1128246"/>
            <a:ext cx="5053657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22545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3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8A815D9-7703-8A89-A039-CC9E5DBC49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7B0AFF8-4AD0-D096-C767-4700DFB751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91F639E-44CB-F1F2-87A8-5E4F4DC7F7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A8BAD3AA-10FC-5DB3-5687-CDBF666A193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55186800"/>
              </p:ext>
            </p:extLst>
          </p:nvPr>
        </p:nvGraphicFramePr>
        <p:xfrm>
          <a:off x="2501726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035C3E59-5D87-B68A-C477-FE0CC94B68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7"/>
            <a:ext cx="3599913" cy="301055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93C6C"/>
                </a:solidFill>
              </a:defRPr>
            </a:lvl1pPr>
            <a:lvl2pPr>
              <a:defRPr sz="2000" b="1">
                <a:solidFill>
                  <a:srgbClr val="193C6C"/>
                </a:solidFill>
              </a:defRPr>
            </a:lvl2pPr>
            <a:lvl3pPr>
              <a:defRPr sz="2000" b="1">
                <a:solidFill>
                  <a:srgbClr val="193C6C"/>
                </a:solidFill>
              </a:defRPr>
            </a:lvl3pPr>
            <a:lvl4pPr>
              <a:defRPr sz="2000" b="1">
                <a:solidFill>
                  <a:srgbClr val="193C6C"/>
                </a:solidFill>
              </a:defRPr>
            </a:lvl4pPr>
            <a:lvl5pPr>
              <a:defRPr sz="2000" b="1">
                <a:solidFill>
                  <a:srgbClr val="193C6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2189BFB-4AD6-C742-12FD-5D45D467573A}"/>
              </a:ext>
            </a:extLst>
          </p:cNvPr>
          <p:cNvSpPr/>
          <p:nvPr userDrawn="1"/>
        </p:nvSpPr>
        <p:spPr>
          <a:xfrm>
            <a:off x="4416540" y="1714500"/>
            <a:ext cx="7775460" cy="4587977"/>
          </a:xfrm>
          <a:prstGeom prst="rect">
            <a:avLst/>
          </a:prstGeom>
          <a:solidFill>
            <a:srgbClr val="19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183B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9CFBF469-E308-0A27-8014-45CA96B316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5764" y="1874187"/>
            <a:ext cx="7192254" cy="30105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1">
            <a:extLst>
              <a:ext uri="{FF2B5EF4-FFF2-40B4-BE49-F238E27FC236}">
                <a16:creationId xmlns:a16="http://schemas.microsoft.com/office/drawing/2014/main" id="{9CA86F40-3DD2-E35C-B687-003B82AEE9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90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  <p:pic>
        <p:nvPicPr>
          <p:cNvPr id="3" name="Grafik 2" descr="Ein Bild, das Mann, tragen, Zahnrad, Spieler enthält.&#10;&#10;Automatisch generierte Beschreibung">
            <a:extLst>
              <a:ext uri="{FF2B5EF4-FFF2-40B4-BE49-F238E27FC236}">
                <a16:creationId xmlns:a16="http://schemas.microsoft.com/office/drawing/2014/main" id="{7E20D19A-EFF6-8D43-7AD0-4036E2F36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3297045"/>
            <a:ext cx="6704342" cy="4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3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DACFA14-E5CD-E466-421C-A2D2560B58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72CA06C-FD28-70C2-F8E6-402C0218D3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62DDE39-805E-6136-7BDB-F4EB2A31A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EAC40D44-0065-B62A-8B1A-BE9F17D53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361247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93C6C"/>
                </a:solidFill>
              </a:defRPr>
            </a:lvl1pPr>
            <a:lvl2pPr>
              <a:defRPr sz="2000" b="1">
                <a:solidFill>
                  <a:srgbClr val="193C6C"/>
                </a:solidFill>
              </a:defRPr>
            </a:lvl2pPr>
            <a:lvl3pPr>
              <a:defRPr sz="2000" b="1">
                <a:solidFill>
                  <a:srgbClr val="193C6C"/>
                </a:solidFill>
              </a:defRPr>
            </a:lvl3pPr>
            <a:lvl4pPr>
              <a:defRPr sz="2000" b="1">
                <a:solidFill>
                  <a:srgbClr val="193C6C"/>
                </a:solidFill>
              </a:defRPr>
            </a:lvl4pPr>
            <a:lvl5pPr>
              <a:defRPr sz="2000" b="1">
                <a:solidFill>
                  <a:srgbClr val="193C6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D0DD0DC-50EC-6773-798D-2328BD1E5A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88765085"/>
              </p:ext>
            </p:extLst>
          </p:nvPr>
        </p:nvGraphicFramePr>
        <p:xfrm>
          <a:off x="2501728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3" name="Titel 11">
            <a:extLst>
              <a:ext uri="{FF2B5EF4-FFF2-40B4-BE49-F238E27FC236}">
                <a16:creationId xmlns:a16="http://schemas.microsoft.com/office/drawing/2014/main" id="{75808C6C-2BB5-4BA4-67EE-D09D4BF3F9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90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98182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Essen enthält.">
            <a:extLst>
              <a:ext uri="{FF2B5EF4-FFF2-40B4-BE49-F238E27FC236}">
                <a16:creationId xmlns:a16="http://schemas.microsoft.com/office/drawing/2014/main" id="{DE033FF1-E2A6-AFF7-6528-A3D42800A5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267"/>
            <a:ext cx="12192000" cy="387773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657773B-FBF6-8747-FCAC-7B3D6036BF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12350" y="1278467"/>
            <a:ext cx="9366026" cy="5029200"/>
          </a:xfrm>
          <a:prstGeom prst="rect">
            <a:avLst/>
          </a:prstGeom>
        </p:spPr>
      </p:pic>
      <p:sp>
        <p:nvSpPr>
          <p:cNvPr id="3" name="Textplatzhalter 5">
            <a:extLst>
              <a:ext uri="{FF2B5EF4-FFF2-40B4-BE49-F238E27FC236}">
                <a16:creationId xmlns:a16="http://schemas.microsoft.com/office/drawing/2014/main" id="{E31F9E6F-1F1D-74CB-54B9-6EE2BE319B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9982" y="1874186"/>
            <a:ext cx="3588035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 b="1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 b="1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 b="1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 b="1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F4590F-7E31-0812-6AC6-0D9EBD7F1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CA9EEA-A42B-267E-F9B2-9D4DC3148B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B4DCED-0B7D-5F92-DB63-E8C18279E3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4AE7B474-3C5E-E8B9-E7EE-409B714345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35749"/>
              </p:ext>
            </p:extLst>
          </p:nvPr>
        </p:nvGraphicFramePr>
        <p:xfrm>
          <a:off x="2501728" y="157288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2" name="Titel 11">
            <a:extLst>
              <a:ext uri="{FF2B5EF4-FFF2-40B4-BE49-F238E27FC236}">
                <a16:creationId xmlns:a16="http://schemas.microsoft.com/office/drawing/2014/main" id="{2CE7083C-5538-C436-AB64-AC5760BE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9982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656413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4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Essen enthält.">
            <a:extLst>
              <a:ext uri="{FF2B5EF4-FFF2-40B4-BE49-F238E27FC236}">
                <a16:creationId xmlns:a16="http://schemas.microsoft.com/office/drawing/2014/main" id="{CA12A4EF-A764-3321-1CD3-AC7EC7C625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267"/>
            <a:ext cx="12192000" cy="387773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E266F6-448E-7BD7-D0A6-12CDD0C7A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8126" y="1269999"/>
            <a:ext cx="7747529" cy="5029200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9CAA340-C9D1-A243-BD12-D716835C8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4750" y="1874186"/>
            <a:ext cx="505365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 b="1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 b="1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 b="1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 b="1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FC37516-F3CD-AF79-5933-C1C6EFA21A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2FAB5B4-E70B-FCD8-4D26-43C08CEB1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A54E54D-E9F7-A956-4466-25CFA6CD9F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175AE7B5-CA54-33E6-8364-4EED9EA5FCF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28151311"/>
              </p:ext>
            </p:extLst>
          </p:nvPr>
        </p:nvGraphicFramePr>
        <p:xfrm>
          <a:off x="2491896" y="157288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3" name="Titel 11">
            <a:extLst>
              <a:ext uri="{FF2B5EF4-FFF2-40B4-BE49-F238E27FC236}">
                <a16:creationId xmlns:a16="http://schemas.microsoft.com/office/drawing/2014/main" id="{7C34F412-EB9B-4C4A-4D84-367D2586A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4750" y="1128246"/>
            <a:ext cx="5087710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162022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4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8A815D9-7703-8A89-A039-CC9E5DBC49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7B0AFF8-4AD0-D096-C767-4700DFB751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91F639E-44CB-F1F2-87A8-5E4F4DC7F7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7B24FDDA-2BBD-1967-F1B6-C07C0D7ED53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7522715"/>
              </p:ext>
            </p:extLst>
          </p:nvPr>
        </p:nvGraphicFramePr>
        <p:xfrm>
          <a:off x="2501726" y="157288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E134B682-A655-A251-5929-2EE1A158E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7"/>
            <a:ext cx="3599913" cy="301055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93C6C"/>
                </a:solidFill>
              </a:defRPr>
            </a:lvl1pPr>
            <a:lvl2pPr>
              <a:defRPr sz="2000" b="1">
                <a:solidFill>
                  <a:srgbClr val="193C6C"/>
                </a:solidFill>
              </a:defRPr>
            </a:lvl2pPr>
            <a:lvl3pPr>
              <a:defRPr sz="2000" b="1">
                <a:solidFill>
                  <a:srgbClr val="193C6C"/>
                </a:solidFill>
              </a:defRPr>
            </a:lvl3pPr>
            <a:lvl4pPr>
              <a:defRPr sz="2000" b="1">
                <a:solidFill>
                  <a:srgbClr val="193C6C"/>
                </a:solidFill>
              </a:defRPr>
            </a:lvl4pPr>
            <a:lvl5pPr>
              <a:defRPr sz="2000" b="1">
                <a:solidFill>
                  <a:srgbClr val="193C6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946022B-2125-EC6D-C0DA-CD574BC98473}"/>
              </a:ext>
            </a:extLst>
          </p:cNvPr>
          <p:cNvSpPr/>
          <p:nvPr userDrawn="1"/>
        </p:nvSpPr>
        <p:spPr>
          <a:xfrm>
            <a:off x="4416540" y="1714500"/>
            <a:ext cx="7775460" cy="4587977"/>
          </a:xfrm>
          <a:prstGeom prst="rect">
            <a:avLst/>
          </a:prstGeom>
          <a:solidFill>
            <a:srgbClr val="19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183B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3BEFFFE0-2AEF-4D17-4083-CC9CF2BD83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5764" y="1874187"/>
            <a:ext cx="7192254" cy="30105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1">
            <a:extLst>
              <a:ext uri="{FF2B5EF4-FFF2-40B4-BE49-F238E27FC236}">
                <a16:creationId xmlns:a16="http://schemas.microsoft.com/office/drawing/2014/main" id="{E04109CE-DFA9-F621-6353-A7C26603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90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  <p:pic>
        <p:nvPicPr>
          <p:cNvPr id="3" name="Grafik 2" descr="Ein Bild, das Mann, tragen, Zahnrad, Spieler enthält.&#10;&#10;Automatisch generierte Beschreibung">
            <a:extLst>
              <a:ext uri="{FF2B5EF4-FFF2-40B4-BE49-F238E27FC236}">
                <a16:creationId xmlns:a16="http://schemas.microsoft.com/office/drawing/2014/main" id="{9D4E30A5-6FF3-870B-3210-0ECD3D8E13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3297045"/>
            <a:ext cx="6704342" cy="4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28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4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DACFA14-E5CD-E466-421C-A2D2560B58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72CA06C-FD28-70C2-F8E6-402C0218D3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62DDE39-805E-6136-7BDB-F4EB2A31A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EAC40D44-0065-B62A-8B1A-BE9F17D53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4517" y="1874186"/>
            <a:ext cx="361247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93C6C"/>
                </a:solidFill>
              </a:defRPr>
            </a:lvl1pPr>
            <a:lvl2pPr>
              <a:defRPr sz="2000" b="1">
                <a:solidFill>
                  <a:srgbClr val="193C6C"/>
                </a:solidFill>
              </a:defRPr>
            </a:lvl2pPr>
            <a:lvl3pPr>
              <a:defRPr sz="2000" b="1">
                <a:solidFill>
                  <a:srgbClr val="193C6C"/>
                </a:solidFill>
              </a:defRPr>
            </a:lvl3pPr>
            <a:lvl4pPr>
              <a:defRPr sz="2000" b="1">
                <a:solidFill>
                  <a:srgbClr val="193C6C"/>
                </a:solidFill>
              </a:defRPr>
            </a:lvl4pPr>
            <a:lvl5pPr>
              <a:defRPr sz="2000" b="1">
                <a:solidFill>
                  <a:srgbClr val="193C6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61939A5-6F74-81C4-5A04-FC2A57E5E4A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25273061"/>
              </p:ext>
            </p:extLst>
          </p:nvPr>
        </p:nvGraphicFramePr>
        <p:xfrm>
          <a:off x="2501726" y="157288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3" name="Titel 11">
            <a:extLst>
              <a:ext uri="{FF2B5EF4-FFF2-40B4-BE49-F238E27FC236}">
                <a16:creationId xmlns:a16="http://schemas.microsoft.com/office/drawing/2014/main" id="{D03D42AF-EF5E-2CA7-E43B-02C8482B1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9982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052753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Rad enthält.">
            <a:extLst>
              <a:ext uri="{FF2B5EF4-FFF2-40B4-BE49-F238E27FC236}">
                <a16:creationId xmlns:a16="http://schemas.microsoft.com/office/drawing/2014/main" id="{E90C6B18-0126-BBE7-0452-EDC143657F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93371"/>
            <a:ext cx="12192000" cy="547467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2900" y="4155655"/>
            <a:ext cx="6472767" cy="21604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Arial Nova Cond" panose="020B0506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Präsentation zur Projektarbeit</a:t>
            </a:r>
          </a:p>
          <a:p>
            <a:r>
              <a:rPr lang="de-DE" dirty="0"/>
              <a:t>Patrick Hildebrandt, Januar 2023</a:t>
            </a:r>
          </a:p>
          <a:p>
            <a:r>
              <a:rPr lang="de-DE" dirty="0"/>
              <a:t>Fachinformatiker (VO 2020)</a:t>
            </a:r>
          </a:p>
          <a:p>
            <a:r>
              <a:rPr lang="de-DE" dirty="0"/>
              <a:t>Fachrichtung: Anwendungsentwicklung</a:t>
            </a:r>
          </a:p>
          <a:p>
            <a:r>
              <a:rPr lang="de-DE" dirty="0"/>
              <a:t>Winterprüfung 2023</a:t>
            </a:r>
            <a:endParaRPr lang="en-US" dirty="0"/>
          </a:p>
        </p:txBody>
      </p:sp>
      <p:pic>
        <p:nvPicPr>
          <p:cNvPr id="5" name="Grafik 4" descr="Ein Bild, das Uhr enthält.">
            <a:extLst>
              <a:ext uri="{FF2B5EF4-FFF2-40B4-BE49-F238E27FC236}">
                <a16:creationId xmlns:a16="http://schemas.microsoft.com/office/drawing/2014/main" id="{AD187AA2-5A75-8842-EE33-C821CB4184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" y="3896345"/>
            <a:ext cx="3617813" cy="296702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DA9CCB9-68C7-4F81-A82D-09E809C6B513}"/>
              </a:ext>
            </a:extLst>
          </p:cNvPr>
          <p:cNvSpPr txBox="1"/>
          <p:nvPr userDrawn="1"/>
        </p:nvSpPr>
        <p:spPr>
          <a:xfrm>
            <a:off x="9680713" y="146390"/>
            <a:ext cx="251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www.d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EA9325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und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ts.com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www.bfw-dortmund.de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BC5BBDB-5A82-62B0-95C5-722A25477D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260550" y="-2466"/>
            <a:ext cx="1303867" cy="1024467"/>
          </a:xfrm>
          <a:prstGeom prst="rect">
            <a:avLst/>
          </a:prstGeom>
          <a:noFill/>
          <a:effectLst/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79E822-C034-3215-CEB8-7CE964DA79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896" y="1602436"/>
            <a:ext cx="7200903" cy="182509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 dirty="0"/>
              <a:t>Klassenbibliothek zur Extraktion von Daten aus PDF-Dateien in .NET 7.0</a:t>
            </a:r>
          </a:p>
        </p:txBody>
      </p:sp>
      <p:pic>
        <p:nvPicPr>
          <p:cNvPr id="9" name="Grafik 8" descr="Ein Bild, das Licht, Uhr, Schild enthält.&#10;&#10;Automatisch generierte Beschreibung">
            <a:extLst>
              <a:ext uri="{FF2B5EF4-FFF2-40B4-BE49-F238E27FC236}">
                <a16:creationId xmlns:a16="http://schemas.microsoft.com/office/drawing/2014/main" id="{F2C15A7B-AA78-2930-43AF-6258EAC5B39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" y="5781"/>
            <a:ext cx="1929517" cy="10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75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Essen enthält.">
            <a:extLst>
              <a:ext uri="{FF2B5EF4-FFF2-40B4-BE49-F238E27FC236}">
                <a16:creationId xmlns:a16="http://schemas.microsoft.com/office/drawing/2014/main" id="{B9B57190-12E8-B0CD-9B65-45231FD89B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710267"/>
            <a:ext cx="12192000" cy="387773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D37617A-32ED-6087-640C-F0F160A515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514" y="1278467"/>
            <a:ext cx="9366026" cy="5029200"/>
          </a:xfrm>
          <a:prstGeom prst="rect">
            <a:avLst/>
          </a:prstGeom>
        </p:spPr>
      </p:pic>
      <p:sp>
        <p:nvSpPr>
          <p:cNvPr id="3" name="Textplatzhalter 5">
            <a:extLst>
              <a:ext uri="{FF2B5EF4-FFF2-40B4-BE49-F238E27FC236}">
                <a16:creationId xmlns:a16="http://schemas.microsoft.com/office/drawing/2014/main" id="{F9FE63B9-B3A9-A104-5A6C-1B3885BD92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361247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 b="1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 b="1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 b="1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 b="1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DACFA14-E5CD-E466-421C-A2D2560B58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72CA06C-FD28-70C2-F8E6-402C0218D3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62DDE39-805E-6136-7BDB-F4EB2A31A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043E3FA-2131-FEA1-87DD-2A5EB043F24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3308703"/>
              </p:ext>
            </p:extLst>
          </p:nvPr>
        </p:nvGraphicFramePr>
        <p:xfrm>
          <a:off x="2501729" y="157289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2" name="Titel 11">
            <a:extLst>
              <a:ext uri="{FF2B5EF4-FFF2-40B4-BE49-F238E27FC236}">
                <a16:creationId xmlns:a16="http://schemas.microsoft.com/office/drawing/2014/main" id="{18FBA995-5665-404F-8B2C-40DA0D0322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90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329764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5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Essen enthält.">
            <a:extLst>
              <a:ext uri="{FF2B5EF4-FFF2-40B4-BE49-F238E27FC236}">
                <a16:creationId xmlns:a16="http://schemas.microsoft.com/office/drawing/2014/main" id="{CA12A4EF-A764-3321-1CD3-AC7EC7C625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710267"/>
            <a:ext cx="12192000" cy="387773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E266F6-448E-7BD7-D0A6-12CDD0C7A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6898" y="1278467"/>
            <a:ext cx="7747529" cy="5029200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9CAA340-C9D1-A243-BD12-D716835C8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505365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 b="1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 b="1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 b="1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 b="1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FC37516-F3CD-AF79-5933-C1C6EFA21A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2FAB5B4-E70B-FCD8-4D26-43C08CEB1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A54E54D-E9F7-A956-4466-25CFA6CD9F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4961AE6D-4FDB-E806-3C75-72F40E4867C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859719143"/>
              </p:ext>
            </p:extLst>
          </p:nvPr>
        </p:nvGraphicFramePr>
        <p:xfrm>
          <a:off x="2501728" y="157289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3" name="Titel 11">
            <a:extLst>
              <a:ext uri="{FF2B5EF4-FFF2-40B4-BE49-F238E27FC236}">
                <a16:creationId xmlns:a16="http://schemas.microsoft.com/office/drawing/2014/main" id="{F45C2725-1B37-62E6-9F0E-F17F82A43F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89" y="1128246"/>
            <a:ext cx="5053657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03802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5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2FE4173-56BF-A2A8-88BA-CD1283B4B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7"/>
            <a:ext cx="3599913" cy="301055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93C6C"/>
                </a:solidFill>
              </a:defRPr>
            </a:lvl1pPr>
            <a:lvl2pPr>
              <a:defRPr sz="2000" b="1">
                <a:solidFill>
                  <a:srgbClr val="193C6C"/>
                </a:solidFill>
              </a:defRPr>
            </a:lvl2pPr>
            <a:lvl3pPr>
              <a:defRPr sz="2000" b="1">
                <a:solidFill>
                  <a:srgbClr val="193C6C"/>
                </a:solidFill>
              </a:defRPr>
            </a:lvl3pPr>
            <a:lvl4pPr>
              <a:defRPr sz="2000" b="1">
                <a:solidFill>
                  <a:srgbClr val="193C6C"/>
                </a:solidFill>
              </a:defRPr>
            </a:lvl4pPr>
            <a:lvl5pPr>
              <a:defRPr sz="2000" b="1">
                <a:solidFill>
                  <a:srgbClr val="193C6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8A815D9-7703-8A89-A039-CC9E5DBC49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7B0AFF8-4AD0-D096-C767-4700DFB751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91F639E-44CB-F1F2-87A8-5E4F4DC7F7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DF9455C-1C03-8971-27EF-BBF827FEEA33}"/>
              </a:ext>
            </a:extLst>
          </p:cNvPr>
          <p:cNvSpPr/>
          <p:nvPr userDrawn="1"/>
        </p:nvSpPr>
        <p:spPr>
          <a:xfrm>
            <a:off x="4416540" y="1714500"/>
            <a:ext cx="7775460" cy="4587977"/>
          </a:xfrm>
          <a:prstGeom prst="rect">
            <a:avLst/>
          </a:prstGeom>
          <a:solidFill>
            <a:srgbClr val="19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183B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680769E-A2E8-298C-0F82-3BB5FDBC01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5764" y="1874187"/>
            <a:ext cx="7192254" cy="30105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A2DF3B5E-9A3E-7403-2707-661F0955C7D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08838875"/>
              </p:ext>
            </p:extLst>
          </p:nvPr>
        </p:nvGraphicFramePr>
        <p:xfrm>
          <a:off x="2501729" y="157289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2" name="Titel 11">
            <a:extLst>
              <a:ext uri="{FF2B5EF4-FFF2-40B4-BE49-F238E27FC236}">
                <a16:creationId xmlns:a16="http://schemas.microsoft.com/office/drawing/2014/main" id="{D0A71E8E-1031-05A1-09CB-5A1C9D9B2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90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  <p:pic>
        <p:nvPicPr>
          <p:cNvPr id="3" name="Grafik 2" descr="Ein Bild, das Mann, tragen, Zahnrad, Spieler enthält.&#10;&#10;Automatisch generierte Beschreibung">
            <a:extLst>
              <a:ext uri="{FF2B5EF4-FFF2-40B4-BE49-F238E27FC236}">
                <a16:creationId xmlns:a16="http://schemas.microsoft.com/office/drawing/2014/main" id="{008D1746-3718-E438-D83C-37215DBF1B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3297045"/>
            <a:ext cx="6704342" cy="4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5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5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DACFA14-E5CD-E466-421C-A2D2560B58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72CA06C-FD28-70C2-F8E6-402C0218D3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62DDE39-805E-6136-7BDB-F4EB2A31AD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EAC40D44-0065-B62A-8B1A-BE9F17D53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361247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93C6C"/>
                </a:solidFill>
              </a:defRPr>
            </a:lvl1pPr>
            <a:lvl2pPr>
              <a:defRPr sz="2000" b="1">
                <a:solidFill>
                  <a:srgbClr val="193C6C"/>
                </a:solidFill>
              </a:defRPr>
            </a:lvl2pPr>
            <a:lvl3pPr>
              <a:defRPr sz="2000" b="1">
                <a:solidFill>
                  <a:srgbClr val="193C6C"/>
                </a:solidFill>
              </a:defRPr>
            </a:lvl3pPr>
            <a:lvl4pPr>
              <a:defRPr sz="2000" b="1">
                <a:solidFill>
                  <a:srgbClr val="193C6C"/>
                </a:solidFill>
              </a:defRPr>
            </a:lvl4pPr>
            <a:lvl5pPr>
              <a:defRPr sz="2000" b="1">
                <a:solidFill>
                  <a:srgbClr val="193C6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9C8298E-BA55-D142-7B17-5D96A6E6BA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3455760"/>
              </p:ext>
            </p:extLst>
          </p:nvPr>
        </p:nvGraphicFramePr>
        <p:xfrm>
          <a:off x="2501726" y="157289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3" name="Titel 11">
            <a:extLst>
              <a:ext uri="{FF2B5EF4-FFF2-40B4-BE49-F238E27FC236}">
                <a16:creationId xmlns:a16="http://schemas.microsoft.com/office/drawing/2014/main" id="{9045C35B-06C7-C770-B7BD-E6C825D004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90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66079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Rad enthält.">
            <a:extLst>
              <a:ext uri="{FF2B5EF4-FFF2-40B4-BE49-F238E27FC236}">
                <a16:creationId xmlns:a16="http://schemas.microsoft.com/office/drawing/2014/main" id="{51EE6FAA-BD00-7503-4BD3-614B1FF982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6140"/>
            <a:ext cx="12192000" cy="5591907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7BEB8EA-2948-39C8-BC35-8FD9ECD6F5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42900" y="4155655"/>
            <a:ext cx="6472767" cy="216047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chemeClr val="bg1">
                    <a:lumMod val="95000"/>
                  </a:schemeClr>
                </a:solidFill>
                <a:latin typeface="Arial Nova Cond" panose="020B0506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Patrick Hildebrandt, Januar 2023</a:t>
            </a:r>
          </a:p>
          <a:p>
            <a:r>
              <a:rPr lang="de-DE" dirty="0"/>
              <a:t>Fachinformatiker (VO 2020)</a:t>
            </a:r>
          </a:p>
          <a:p>
            <a:r>
              <a:rPr lang="de-DE" dirty="0"/>
              <a:t>Fachrichtung: Anwendungsentwicklung</a:t>
            </a:r>
          </a:p>
          <a:p>
            <a:r>
              <a:rPr lang="de-DE" dirty="0"/>
              <a:t>Winterprüfung 2023</a:t>
            </a:r>
            <a:endParaRPr lang="en-US" dirty="0"/>
          </a:p>
        </p:txBody>
      </p:sp>
      <p:pic>
        <p:nvPicPr>
          <p:cNvPr id="6" name="Grafik 5" descr="Ein Bild, das Uhr enthält.">
            <a:extLst>
              <a:ext uri="{FF2B5EF4-FFF2-40B4-BE49-F238E27FC236}">
                <a16:creationId xmlns:a16="http://schemas.microsoft.com/office/drawing/2014/main" id="{51150DD0-DAE9-F6D7-F329-15DDEE1C5B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" y="3896345"/>
            <a:ext cx="3617813" cy="296702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1536549-45E5-55A2-8FFF-A7D70A54B769}"/>
              </a:ext>
            </a:extLst>
          </p:cNvPr>
          <p:cNvSpPr txBox="1"/>
          <p:nvPr userDrawn="1"/>
        </p:nvSpPr>
        <p:spPr>
          <a:xfrm>
            <a:off x="9680713" y="146390"/>
            <a:ext cx="2512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www.d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EA9325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und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ts.com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www.bfw-dortmund.de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2EF5E00-8A71-FE6D-955B-BBA3BDBCCDC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260550" y="-2466"/>
            <a:ext cx="1303867" cy="1024467"/>
          </a:xfrm>
          <a:prstGeom prst="rect">
            <a:avLst/>
          </a:prstGeom>
          <a:noFill/>
          <a:effectLst/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2058824-BACE-16D9-F049-1D2E0B3AE3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896" y="1602436"/>
            <a:ext cx="7200903" cy="182509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de-DE" dirty="0"/>
              <a:t>Vielen Dank für Ihre Aufmerksamkeit !</a:t>
            </a:r>
          </a:p>
        </p:txBody>
      </p:sp>
      <p:pic>
        <p:nvPicPr>
          <p:cNvPr id="15" name="Grafik 14" descr="Ein Bild, das Licht, Uhr, Schild enthält.&#10;&#10;Automatisch generierte Beschreibung">
            <a:extLst>
              <a:ext uri="{FF2B5EF4-FFF2-40B4-BE49-F238E27FC236}">
                <a16:creationId xmlns:a16="http://schemas.microsoft.com/office/drawing/2014/main" id="{BCA4DA30-7F9F-B6C0-563C-BC3E4AC202A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" y="5781"/>
            <a:ext cx="1929517" cy="10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94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Essen enthält.">
            <a:extLst>
              <a:ext uri="{FF2B5EF4-FFF2-40B4-BE49-F238E27FC236}">
                <a16:creationId xmlns:a16="http://schemas.microsoft.com/office/drawing/2014/main" id="{9E62F071-1629-4AB4-AB40-982826890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710267"/>
            <a:ext cx="12192000" cy="3877734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269FBFF7-66C3-24F7-5B08-B9969B1FF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9" y="924339"/>
            <a:ext cx="12192000" cy="5383328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8A815D9-7703-8A89-A039-CC9E5DBC49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7B0AFF8-4AD0-D096-C767-4700DFB751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91F639E-44CB-F1F2-87A8-5E4F4DC7F7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1CA5D506-3AEA-A525-E56A-B0DA065E29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97667" y="129884"/>
            <a:ext cx="9360351" cy="56420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Inhalte dieser Präsentation</a:t>
            </a:r>
          </a:p>
        </p:txBody>
      </p:sp>
    </p:spTree>
    <p:extLst>
      <p:ext uri="{BB962C8B-B14F-4D97-AF65-F5344CB8AC3E}">
        <p14:creationId xmlns:p14="http://schemas.microsoft.com/office/powerpoint/2010/main" val="88529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Essen enthält.">
            <a:extLst>
              <a:ext uri="{FF2B5EF4-FFF2-40B4-BE49-F238E27FC236}">
                <a16:creationId xmlns:a16="http://schemas.microsoft.com/office/drawing/2014/main" id="{9E62F071-1629-4AB4-AB40-982826890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710267"/>
            <a:ext cx="12192000" cy="3877734"/>
          </a:xfrm>
          <a:prstGeom prst="rect">
            <a:avLst/>
          </a:prstGeom>
        </p:spPr>
      </p:pic>
      <p:graphicFrame>
        <p:nvGraphicFramePr>
          <p:cNvPr id="7" name="Tabelle 6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79273624"/>
              </p:ext>
            </p:extLst>
          </p:nvPr>
        </p:nvGraphicFramePr>
        <p:xfrm>
          <a:off x="2501726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rgbClr val="FF9900"/>
                          </a:solidFill>
                        </a:rPr>
                        <a:t>Ausgangssituation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pic>
        <p:nvPicPr>
          <p:cNvPr id="2" name="Grafik 1">
            <a:extLst>
              <a:ext uri="{FF2B5EF4-FFF2-40B4-BE49-F238E27FC236}">
                <a16:creationId xmlns:a16="http://schemas.microsoft.com/office/drawing/2014/main" id="{269FBFF7-66C3-24F7-5B08-B9969B1FF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514" y="1278467"/>
            <a:ext cx="9366026" cy="5029200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2FE4173-56BF-A2A8-88BA-CD1283B4B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361247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 b="1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 b="1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 b="1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 b="1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8A815D9-7703-8A89-A039-CC9E5DBC49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7B0AFF8-4AD0-D096-C767-4700DFB751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91F639E-44CB-F1F2-87A8-5E4F4DC7F7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B20FC02F-A76B-03BC-0495-64482D8EC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90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01133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1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Essen enthält.">
            <a:extLst>
              <a:ext uri="{FF2B5EF4-FFF2-40B4-BE49-F238E27FC236}">
                <a16:creationId xmlns:a16="http://schemas.microsoft.com/office/drawing/2014/main" id="{CA12A4EF-A764-3321-1CD3-AC7EC7C625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1710267"/>
            <a:ext cx="12192000" cy="387773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E266F6-448E-7BD7-D0A6-12CDD0C7A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36898" y="1278467"/>
            <a:ext cx="7747529" cy="5029200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9CAA340-C9D1-A243-BD12-D716835C8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505365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 b="1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 b="1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 b="1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 b="1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FC37516-F3CD-AF79-5933-C1C6EFA21A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2FAB5B4-E70B-FCD8-4D26-43C08CEB1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A54E54D-E9F7-A956-4466-25CFA6CD9F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2943BC35-BF3D-367E-9727-3744C0ECB8D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53706431"/>
              </p:ext>
            </p:extLst>
          </p:nvPr>
        </p:nvGraphicFramePr>
        <p:xfrm>
          <a:off x="2501729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rgbClr val="FF9900"/>
                          </a:solidFill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3" name="Titel 11">
            <a:extLst>
              <a:ext uri="{FF2B5EF4-FFF2-40B4-BE49-F238E27FC236}">
                <a16:creationId xmlns:a16="http://schemas.microsoft.com/office/drawing/2014/main" id="{2AC9E8D2-ED46-B62C-A4B6-6DFF4B800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89" y="1128246"/>
            <a:ext cx="5053657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266333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1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8A815D9-7703-8A89-A039-CC9E5DBC49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7B0AFF8-4AD0-D096-C767-4700DFB751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91F639E-44CB-F1F2-87A8-5E4F4DC7F7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0B6D0B7B-7803-3F49-617B-B26F7C86691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472508305"/>
              </p:ext>
            </p:extLst>
          </p:nvPr>
        </p:nvGraphicFramePr>
        <p:xfrm>
          <a:off x="2501727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rgbClr val="FF9900"/>
                          </a:solidFill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3998F413-39EE-FB74-8544-60058737C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7"/>
            <a:ext cx="3599913" cy="3010552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93C6C"/>
                </a:solidFill>
              </a:defRPr>
            </a:lvl1pPr>
            <a:lvl2pPr>
              <a:defRPr sz="2000" b="1">
                <a:solidFill>
                  <a:srgbClr val="193C6C"/>
                </a:solidFill>
              </a:defRPr>
            </a:lvl2pPr>
            <a:lvl3pPr>
              <a:defRPr sz="2000" b="1">
                <a:solidFill>
                  <a:srgbClr val="193C6C"/>
                </a:solidFill>
              </a:defRPr>
            </a:lvl3pPr>
            <a:lvl4pPr>
              <a:defRPr sz="2000" b="1">
                <a:solidFill>
                  <a:srgbClr val="193C6C"/>
                </a:solidFill>
              </a:defRPr>
            </a:lvl4pPr>
            <a:lvl5pPr>
              <a:defRPr sz="2000" b="1">
                <a:solidFill>
                  <a:srgbClr val="193C6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2D5BDFC-2914-A304-D3EF-B14FA3564227}"/>
              </a:ext>
            </a:extLst>
          </p:cNvPr>
          <p:cNvSpPr/>
          <p:nvPr userDrawn="1"/>
        </p:nvSpPr>
        <p:spPr>
          <a:xfrm>
            <a:off x="4416540" y="1714500"/>
            <a:ext cx="7775460" cy="4587977"/>
          </a:xfrm>
          <a:prstGeom prst="rect">
            <a:avLst/>
          </a:prstGeom>
          <a:solidFill>
            <a:srgbClr val="19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183B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FFB6B15-73F5-CB6B-5A1D-C1D63E530E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5764" y="1874187"/>
            <a:ext cx="7192254" cy="30105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 11">
            <a:extLst>
              <a:ext uri="{FF2B5EF4-FFF2-40B4-BE49-F238E27FC236}">
                <a16:creationId xmlns:a16="http://schemas.microsoft.com/office/drawing/2014/main" id="{6AE925D1-2206-24B4-76D1-B8112B887A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90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  <p:pic>
        <p:nvPicPr>
          <p:cNvPr id="3" name="Grafik 2" descr="Ein Bild, das Mann, tragen, Zahnrad, Spieler enthält.&#10;&#10;Automatisch generierte Beschreibung">
            <a:extLst>
              <a:ext uri="{FF2B5EF4-FFF2-40B4-BE49-F238E27FC236}">
                <a16:creationId xmlns:a16="http://schemas.microsoft.com/office/drawing/2014/main" id="{2051A7D1-3CA0-77A1-5210-AFB4299691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3297045"/>
            <a:ext cx="6704342" cy="432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9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1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2FE4173-56BF-A2A8-88BA-CD1283B4BA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361247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193C6C"/>
                </a:solidFill>
              </a:defRPr>
            </a:lvl1pPr>
            <a:lvl2pPr>
              <a:defRPr sz="2000" b="1">
                <a:solidFill>
                  <a:srgbClr val="193C6C"/>
                </a:solidFill>
              </a:defRPr>
            </a:lvl2pPr>
            <a:lvl3pPr>
              <a:defRPr sz="2000" b="1">
                <a:solidFill>
                  <a:srgbClr val="193C6C"/>
                </a:solidFill>
              </a:defRPr>
            </a:lvl3pPr>
            <a:lvl4pPr>
              <a:defRPr sz="2000" b="1">
                <a:solidFill>
                  <a:srgbClr val="193C6C"/>
                </a:solidFill>
              </a:defRPr>
            </a:lvl4pPr>
            <a:lvl5pPr>
              <a:defRPr sz="2000" b="1">
                <a:solidFill>
                  <a:srgbClr val="193C6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8A815D9-7703-8A89-A039-CC9E5DBC49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97B0AFF8-4AD0-D096-C767-4700DFB751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91F639E-44CB-F1F2-87A8-5E4F4DC7F7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193C6C"/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BD0E604B-CD67-1637-4FB5-56FC8388CD9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28851988"/>
              </p:ext>
            </p:extLst>
          </p:nvPr>
        </p:nvGraphicFramePr>
        <p:xfrm>
          <a:off x="2501727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rgbClr val="FF9900"/>
                          </a:solidFill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3" name="Titel 11">
            <a:extLst>
              <a:ext uri="{FF2B5EF4-FFF2-40B4-BE49-F238E27FC236}">
                <a16:creationId xmlns:a16="http://schemas.microsoft.com/office/drawing/2014/main" id="{9AFC6908-9DCB-2253-0B72-D4B19C9E15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90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3892688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Essen enthält.">
            <a:extLst>
              <a:ext uri="{FF2B5EF4-FFF2-40B4-BE49-F238E27FC236}">
                <a16:creationId xmlns:a16="http://schemas.microsoft.com/office/drawing/2014/main" id="{DE033FF1-E2A6-AFF7-6528-A3D42800A5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267"/>
            <a:ext cx="12192000" cy="387773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657773B-FBF6-8747-FCAC-7B3D6036BF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12350" y="1278467"/>
            <a:ext cx="9366026" cy="5029200"/>
          </a:xfrm>
          <a:prstGeom prst="rect">
            <a:avLst/>
          </a:prstGeom>
        </p:spPr>
      </p:pic>
      <p:sp>
        <p:nvSpPr>
          <p:cNvPr id="3" name="Textplatzhalter 5">
            <a:extLst>
              <a:ext uri="{FF2B5EF4-FFF2-40B4-BE49-F238E27FC236}">
                <a16:creationId xmlns:a16="http://schemas.microsoft.com/office/drawing/2014/main" id="{E31F9E6F-1F1D-74CB-54B9-6EE2BE319B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9982" y="1874186"/>
            <a:ext cx="3588035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 b="1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 b="1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 b="1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 b="1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F4590F-7E31-0812-6AC6-0D9EBD7F18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CA9EEA-A42B-267E-F9B2-9D4DC3148B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B4DCED-0B7D-5F92-DB63-E8C18279E3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4AE7B474-3C5E-E8B9-E7EE-409B7143459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06688501"/>
              </p:ext>
            </p:extLst>
          </p:nvPr>
        </p:nvGraphicFramePr>
        <p:xfrm>
          <a:off x="2501727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rgbClr val="FF99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2" name="Titel 11">
            <a:extLst>
              <a:ext uri="{FF2B5EF4-FFF2-40B4-BE49-F238E27FC236}">
                <a16:creationId xmlns:a16="http://schemas.microsoft.com/office/drawing/2014/main" id="{3812D3A4-7718-59DA-D29D-5980418672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9982" y="1128246"/>
            <a:ext cx="3612478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45877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a 2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Essen enthält.">
            <a:extLst>
              <a:ext uri="{FF2B5EF4-FFF2-40B4-BE49-F238E27FC236}">
                <a16:creationId xmlns:a16="http://schemas.microsoft.com/office/drawing/2014/main" id="{CA12A4EF-A764-3321-1CD3-AC7EC7C625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0267"/>
            <a:ext cx="12192000" cy="387773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9E266F6-448E-7BD7-D0A6-12CDD0C7AD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08126" y="1269999"/>
            <a:ext cx="7747529" cy="5029200"/>
          </a:xfrm>
          <a:prstGeom prst="rect">
            <a:avLst/>
          </a:prstGeom>
        </p:spPr>
      </p:pic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9CAA340-C9D1-A243-BD12-D716835C8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4750" y="1874186"/>
            <a:ext cx="5053657" cy="3368217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000" b="1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000" b="1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 b="1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 b="1"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BFC37516-F3CD-AF79-5933-C1C6EFA21AB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52FAB5B4-E70B-FCD8-4D26-43C08CEB14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2A54E54D-E9F7-A956-4466-25CFA6CD9F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79CC48C-62B8-3694-91CB-41D8D512F12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98216554"/>
              </p:ext>
            </p:extLst>
          </p:nvPr>
        </p:nvGraphicFramePr>
        <p:xfrm>
          <a:off x="2491896" y="157287"/>
          <a:ext cx="936000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20000">
                  <a:extLst>
                    <a:ext uri="{9D8B030D-6E8A-4147-A177-3AD203B41FA5}">
                      <a16:colId xmlns:a16="http://schemas.microsoft.com/office/drawing/2014/main" val="8332374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165110710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826470781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71948787"/>
                    </a:ext>
                  </a:extLst>
                </a:gridCol>
                <a:gridCol w="2340000">
                  <a:extLst>
                    <a:ext uri="{9D8B030D-6E8A-4147-A177-3AD203B41FA5}">
                      <a16:colId xmlns:a16="http://schemas.microsoft.com/office/drawing/2014/main" val="666916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sz="2400" b="1" u="sng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Ausgangssituation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DE" sz="2400" b="1" u="sng" kern="1200" dirty="0">
                          <a:solidFill>
                            <a:srgbClr val="FF9900"/>
                          </a:solidFill>
                          <a:latin typeface="+mn-lt"/>
                          <a:ea typeface="+mn-ea"/>
                          <a:cs typeface="+mn-cs"/>
                          <a:hlinkClick r:id="" action="ppaction://noac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Planung</a:t>
                      </a:r>
                      <a:endParaRPr lang="de-DE" sz="2400" b="1" u="sng" kern="1200" dirty="0">
                        <a:solidFill>
                          <a:srgbClr val="FF99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Entwurf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Durchführung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2400" u="sng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Projektergebnis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361118"/>
                  </a:ext>
                </a:extLst>
              </a:tr>
            </a:tbl>
          </a:graphicData>
        </a:graphic>
      </p:graphicFrame>
      <p:sp>
        <p:nvSpPr>
          <p:cNvPr id="3" name="Titel 11">
            <a:extLst>
              <a:ext uri="{FF2B5EF4-FFF2-40B4-BE49-F238E27FC236}">
                <a16:creationId xmlns:a16="http://schemas.microsoft.com/office/drawing/2014/main" id="{8AD98958-BAFA-043F-CF08-BE1C2D00BC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4750" y="1128246"/>
            <a:ext cx="5087710" cy="58201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de-DE" dirty="0"/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1262818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978627" y="6457888"/>
            <a:ext cx="1439696" cy="400112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193C6C"/>
                </a:solidFill>
                <a:latin typeface="Arial Nova Cond" panose="020B0506020202020204" pitchFamily="34" charset="0"/>
              </a:defRPr>
            </a:lvl1pPr>
          </a:lstStyle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2989" y="6457888"/>
            <a:ext cx="8645638" cy="400111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193C6C"/>
                </a:solidFill>
                <a:latin typeface="Arial Nova Cond" panose="020B0506020202020204" pitchFamily="34" charset="0"/>
              </a:defRPr>
            </a:lvl1pPr>
          </a:lstStyle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 | </a:t>
            </a:r>
            <a:r>
              <a:rPr lang="en-US" dirty="0" err="1"/>
              <a:t>Januar</a:t>
            </a:r>
            <a:r>
              <a:rPr lang="en-US" dirty="0"/>
              <a:t> 2023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18323" y="6457886"/>
            <a:ext cx="1439695" cy="400113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rgbClr val="193C6C"/>
                </a:solidFill>
                <a:latin typeface="Arial Nova Cond" panose="020B0506020202020204" pitchFamily="34" charset="0"/>
              </a:defRPr>
            </a:lvl1pPr>
          </a:lstStyle>
          <a:p>
            <a:fld id="{D57F1E4F-1CFF-5643-939E-02111984F565}" type="slidenum">
              <a:rPr lang="en-US" smtClean="0"/>
              <a:pPr/>
              <a:t>‹Nr.›</a:t>
            </a:fld>
            <a:r>
              <a:rPr lang="en-US" dirty="0"/>
              <a:t> von 25</a:t>
            </a:r>
          </a:p>
        </p:txBody>
      </p:sp>
      <p:pic>
        <p:nvPicPr>
          <p:cNvPr id="3" name="Grafik 2" descr="Ein Bild, das Licht, Uhr, Schild enthält.&#10;&#10;Automatisch generierte Beschreibung">
            <a:extLst>
              <a:ext uri="{FF2B5EF4-FFF2-40B4-BE49-F238E27FC236}">
                <a16:creationId xmlns:a16="http://schemas.microsoft.com/office/drawing/2014/main" id="{F2C15A7B-AA78-2930-43AF-6258EAC5B39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" y="5781"/>
            <a:ext cx="1929517" cy="1023924"/>
          </a:xfrm>
          <a:prstGeom prst="rect">
            <a:avLst/>
          </a:prstGeom>
        </p:spPr>
      </p:pic>
      <p:pic>
        <p:nvPicPr>
          <p:cNvPr id="8" name="Grafik 7" descr="Ein Bild, das Uhr enthält.&#10;&#10;Automatisch generierte Beschreibung">
            <a:extLst>
              <a:ext uri="{FF2B5EF4-FFF2-40B4-BE49-F238E27FC236}">
                <a16:creationId xmlns:a16="http://schemas.microsoft.com/office/drawing/2014/main" id="{87E628A9-46B0-8983-557F-6BB3CE473693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" y="4574619"/>
            <a:ext cx="3617813" cy="29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1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690" r:id="rId2"/>
    <p:sldLayoutId id="2147483722" r:id="rId3"/>
    <p:sldLayoutId id="2147483691" r:id="rId4"/>
    <p:sldLayoutId id="2147483715" r:id="rId5"/>
    <p:sldLayoutId id="2147483723" r:id="rId6"/>
    <p:sldLayoutId id="2147483710" r:id="rId7"/>
    <p:sldLayoutId id="2147483707" r:id="rId8"/>
    <p:sldLayoutId id="2147483716" r:id="rId9"/>
    <p:sldLayoutId id="2147483724" r:id="rId10"/>
    <p:sldLayoutId id="2147483711" r:id="rId11"/>
    <p:sldLayoutId id="2147483708" r:id="rId12"/>
    <p:sldLayoutId id="2147483717" r:id="rId13"/>
    <p:sldLayoutId id="2147483725" r:id="rId14"/>
    <p:sldLayoutId id="2147483712" r:id="rId15"/>
    <p:sldLayoutId id="2147483718" r:id="rId16"/>
    <p:sldLayoutId id="2147483714" r:id="rId17"/>
    <p:sldLayoutId id="2147483726" r:id="rId18"/>
    <p:sldLayoutId id="2147483713" r:id="rId19"/>
    <p:sldLayoutId id="2147483719" r:id="rId20"/>
    <p:sldLayoutId id="2147483720" r:id="rId21"/>
    <p:sldLayoutId id="2147483727" r:id="rId22"/>
    <p:sldLayoutId id="2147483721" r:id="rId23"/>
    <p:sldLayoutId id="2147483709" r:id="rId24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rgbClr val="193C6C"/>
          </a:solidFill>
          <a:latin typeface="Arial Nova Cond" panose="020B0506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slide" Target="slide9.xml"/><Relationship Id="rId5" Type="http://schemas.openxmlformats.org/officeDocument/2006/relationships/slide" Target="slide20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9.xml"/><Relationship Id="rId5" Type="http://schemas.openxmlformats.org/officeDocument/2006/relationships/slide" Target="slide20.xm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9.xml"/><Relationship Id="rId5" Type="http://schemas.openxmlformats.org/officeDocument/2006/relationships/slide" Target="slide20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8.png"/><Relationship Id="rId7" Type="http://schemas.openxmlformats.org/officeDocument/2006/relationships/slide" Target="slide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microsoft.com/office/2007/relationships/hdphoto" Target="../media/hdphoto1.wdp"/><Relationship Id="rId9" Type="http://schemas.openxmlformats.org/officeDocument/2006/relationships/slide" Target="slide29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slide" Target="slide38.xml"/><Relationship Id="rId26" Type="http://schemas.microsoft.com/office/2007/relationships/hdphoto" Target="../media/hdphoto9.wdp"/><Relationship Id="rId21" Type="http://schemas.openxmlformats.org/officeDocument/2006/relationships/slide" Target="slide39.xml"/><Relationship Id="rId34" Type="http://schemas.openxmlformats.org/officeDocument/2006/relationships/slide" Target="slide13.xml"/><Relationship Id="rId7" Type="http://schemas.openxmlformats.org/officeDocument/2006/relationships/image" Target="../media/image30.png"/><Relationship Id="rId12" Type="http://schemas.openxmlformats.org/officeDocument/2006/relationships/slide" Target="slide36.xml"/><Relationship Id="rId17" Type="http://schemas.microsoft.com/office/2007/relationships/hdphoto" Target="../media/hdphoto6.wdp"/><Relationship Id="rId25" Type="http://schemas.openxmlformats.org/officeDocument/2006/relationships/image" Target="../media/image36.png"/><Relationship Id="rId33" Type="http://schemas.openxmlformats.org/officeDocument/2006/relationships/slide" Target="slide3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3.png"/><Relationship Id="rId20" Type="http://schemas.microsoft.com/office/2007/relationships/hdphoto" Target="../media/hdphoto7.wdp"/><Relationship Id="rId29" Type="http://schemas.microsoft.com/office/2007/relationships/hdphoto" Target="../media/hdphoto10.wdp"/><Relationship Id="rId1" Type="http://schemas.openxmlformats.org/officeDocument/2006/relationships/slideLayout" Target="../slideLayouts/slideLayout15.xml"/><Relationship Id="rId6" Type="http://schemas.openxmlformats.org/officeDocument/2006/relationships/slide" Target="slide34.xml"/><Relationship Id="rId11" Type="http://schemas.microsoft.com/office/2007/relationships/hdphoto" Target="../media/hdphoto4.wdp"/><Relationship Id="rId24" Type="http://schemas.openxmlformats.org/officeDocument/2006/relationships/slide" Target="slide40.xml"/><Relationship Id="rId32" Type="http://schemas.microsoft.com/office/2007/relationships/hdphoto" Target="../media/hdphoto11.wdp"/><Relationship Id="rId37" Type="http://schemas.openxmlformats.org/officeDocument/2006/relationships/slide" Target="slide29.xml"/><Relationship Id="rId5" Type="http://schemas.microsoft.com/office/2007/relationships/hdphoto" Target="../media/hdphoto2.wdp"/><Relationship Id="rId15" Type="http://schemas.openxmlformats.org/officeDocument/2006/relationships/slide" Target="slide37.xml"/><Relationship Id="rId23" Type="http://schemas.microsoft.com/office/2007/relationships/hdphoto" Target="../media/hdphoto8.wdp"/><Relationship Id="rId28" Type="http://schemas.openxmlformats.org/officeDocument/2006/relationships/image" Target="../media/image37.png"/><Relationship Id="rId36" Type="http://schemas.openxmlformats.org/officeDocument/2006/relationships/slide" Target="slide9.xml"/><Relationship Id="rId10" Type="http://schemas.openxmlformats.org/officeDocument/2006/relationships/image" Target="../media/image31.png"/><Relationship Id="rId19" Type="http://schemas.openxmlformats.org/officeDocument/2006/relationships/image" Target="../media/image34.png"/><Relationship Id="rId31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slide" Target="slide35.xml"/><Relationship Id="rId14" Type="http://schemas.microsoft.com/office/2007/relationships/hdphoto" Target="../media/hdphoto5.wdp"/><Relationship Id="rId22" Type="http://schemas.openxmlformats.org/officeDocument/2006/relationships/image" Target="../media/image35.png"/><Relationship Id="rId27" Type="http://schemas.openxmlformats.org/officeDocument/2006/relationships/slide" Target="slide41.xml"/><Relationship Id="rId30" Type="http://schemas.openxmlformats.org/officeDocument/2006/relationships/slide" Target="slide42.xml"/><Relationship Id="rId35" Type="http://schemas.openxmlformats.org/officeDocument/2006/relationships/slide" Target="slide20.xml"/><Relationship Id="rId8" Type="http://schemas.microsoft.com/office/2007/relationships/hdphoto" Target="../media/hdphoto3.wdp"/><Relationship Id="rId3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2.wdp"/><Relationship Id="rId10" Type="http://schemas.openxmlformats.org/officeDocument/2006/relationships/slide" Target="slide29.xml"/><Relationship Id="rId4" Type="http://schemas.openxmlformats.org/officeDocument/2006/relationships/image" Target="../media/image29.png"/><Relationship Id="rId9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17.xml"/><Relationship Id="rId7" Type="http://schemas.openxmlformats.org/officeDocument/2006/relationships/image" Target="../media/image41.svg"/><Relationship Id="rId12" Type="http://schemas.openxmlformats.org/officeDocument/2006/relationships/slide" Target="slide2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slide" Target="slide9.xml"/><Relationship Id="rId5" Type="http://schemas.microsoft.com/office/2007/relationships/hdphoto" Target="../media/hdphoto12.wdp"/><Relationship Id="rId10" Type="http://schemas.openxmlformats.org/officeDocument/2006/relationships/slide" Target="slide20.xml"/><Relationship Id="rId4" Type="http://schemas.openxmlformats.org/officeDocument/2006/relationships/image" Target="../media/image39.png"/><Relationship Id="rId9" Type="http://schemas.openxmlformats.org/officeDocument/2006/relationships/slide" Target="slide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6.xml"/><Relationship Id="rId7" Type="http://schemas.openxmlformats.org/officeDocument/2006/relationships/slide" Target="slide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12.wdp"/><Relationship Id="rId10" Type="http://schemas.openxmlformats.org/officeDocument/2006/relationships/slide" Target="slide29.xml"/><Relationship Id="rId4" Type="http://schemas.openxmlformats.org/officeDocument/2006/relationships/image" Target="../media/image39.png"/><Relationship Id="rId9" Type="http://schemas.openxmlformats.org/officeDocument/2006/relationships/slide" Target="slide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45.xml"/><Relationship Id="rId13" Type="http://schemas.openxmlformats.org/officeDocument/2006/relationships/slide" Target="slide13.xml"/><Relationship Id="rId3" Type="http://schemas.openxmlformats.org/officeDocument/2006/relationships/slide" Target="slide43.xml"/><Relationship Id="rId7" Type="http://schemas.openxmlformats.org/officeDocument/2006/relationships/slide" Target="slide19.xml"/><Relationship Id="rId12" Type="http://schemas.openxmlformats.org/officeDocument/2006/relationships/slide" Target="slide3.xml"/><Relationship Id="rId2" Type="http://schemas.openxmlformats.org/officeDocument/2006/relationships/notesSlide" Target="../notesSlides/notesSlide18.xml"/><Relationship Id="rId16" Type="http://schemas.openxmlformats.org/officeDocument/2006/relationships/slide" Target="slide2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46.xml"/><Relationship Id="rId11" Type="http://schemas.openxmlformats.org/officeDocument/2006/relationships/image" Target="../media/image41.svg"/><Relationship Id="rId5" Type="http://schemas.microsoft.com/office/2007/relationships/hdphoto" Target="../media/hdphoto13.wdp"/><Relationship Id="rId15" Type="http://schemas.openxmlformats.org/officeDocument/2006/relationships/slide" Target="slide9.xml"/><Relationship Id="rId10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slide" Target="slide44.xml"/><Relationship Id="rId14" Type="http://schemas.openxmlformats.org/officeDocument/2006/relationships/slide" Target="slide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8.xml"/><Relationship Id="rId7" Type="http://schemas.openxmlformats.org/officeDocument/2006/relationships/slide" Target="slide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13.wdp"/><Relationship Id="rId10" Type="http://schemas.openxmlformats.org/officeDocument/2006/relationships/slide" Target="slide29.xml"/><Relationship Id="rId4" Type="http://schemas.openxmlformats.org/officeDocument/2006/relationships/image" Target="../media/image42.png"/><Relationship Id="rId9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9.xml"/><Relationship Id="rId5" Type="http://schemas.openxmlformats.org/officeDocument/2006/relationships/slide" Target="slide20.xml"/><Relationship Id="rId4" Type="http://schemas.openxmlformats.org/officeDocument/2006/relationships/slide" Target="slide13.xml"/><Relationship Id="rId9" Type="http://schemas.microsoft.com/office/2007/relationships/hdphoto" Target="../media/hdphoto1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9.xml"/><Relationship Id="rId5" Type="http://schemas.openxmlformats.org/officeDocument/2006/relationships/slide" Target="slide20.xml"/><Relationship Id="rId4" Type="http://schemas.openxmlformats.org/officeDocument/2006/relationships/slide" Target="slide13.xml"/><Relationship Id="rId9" Type="http://schemas.microsoft.com/office/2007/relationships/hdphoto" Target="../media/hdphoto15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slide" Target="slide9.xml"/><Relationship Id="rId5" Type="http://schemas.openxmlformats.org/officeDocument/2006/relationships/slide" Target="slide20.xml"/><Relationship Id="rId4" Type="http://schemas.openxmlformats.org/officeDocument/2006/relationships/slide" Target="slide13.xml"/><Relationship Id="rId9" Type="http://schemas.microsoft.com/office/2007/relationships/hdphoto" Target="../media/hdphoto16.wdp"/></Relationships>
</file>

<file path=ppt/slides/_rels/slide23.xml.rels><?xml version="1.0" encoding="UTF-8" standalone="yes"?>
<Relationships xmlns="http://schemas.openxmlformats.org/package/2006/relationships"><Relationship Id="rId18" Type="http://schemas.openxmlformats.org/officeDocument/2006/relationships/slide" Target="slide27.xml"/><Relationship Id="rId26" Type="http://schemas.microsoft.com/office/2007/relationships/hdphoto" Target="../media/hdphoto19.wdp"/><Relationship Id="rId3" Type="http://schemas.openxmlformats.org/officeDocument/2006/relationships/slide" Target="slide3.xml"/><Relationship Id="rId21" Type="http://schemas.openxmlformats.org/officeDocument/2006/relationships/slide" Target="slide26.xml"/><Relationship Id="rId7" Type="http://schemas.openxmlformats.org/officeDocument/2006/relationships/customXml" Target="../ink/ink1.xml"/><Relationship Id="rId17" Type="http://schemas.openxmlformats.org/officeDocument/2006/relationships/slide" Target="slide29.xml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6.png"/><Relationship Id="rId20" Type="http://schemas.microsoft.com/office/2007/relationships/hdphoto" Target="../media/hdphoto17.wdp"/><Relationship Id="rId29" Type="http://schemas.microsoft.com/office/2007/relationships/hdphoto" Target="../media/hdphoto20.wdp"/><Relationship Id="rId1" Type="http://schemas.openxmlformats.org/officeDocument/2006/relationships/slideLayout" Target="../slideLayouts/slideLayout19.xml"/><Relationship Id="rId6" Type="http://schemas.openxmlformats.org/officeDocument/2006/relationships/slide" Target="slide9.xml"/><Relationship Id="rId24" Type="http://schemas.openxmlformats.org/officeDocument/2006/relationships/slide" Target="slide25.xml"/><Relationship Id="rId5" Type="http://schemas.openxmlformats.org/officeDocument/2006/relationships/slide" Target="slide20.xml"/><Relationship Id="rId23" Type="http://schemas.microsoft.com/office/2007/relationships/hdphoto" Target="../media/hdphoto18.wdp"/><Relationship Id="rId28" Type="http://schemas.openxmlformats.org/officeDocument/2006/relationships/image" Target="../media/image49.png"/><Relationship Id="rId19" Type="http://schemas.openxmlformats.org/officeDocument/2006/relationships/image" Target="../media/image46.png"/><Relationship Id="rId4" Type="http://schemas.openxmlformats.org/officeDocument/2006/relationships/slide" Target="slide13.xml"/><Relationship Id="rId22" Type="http://schemas.openxmlformats.org/officeDocument/2006/relationships/image" Target="../media/image47.png"/><Relationship Id="rId27" Type="http://schemas.openxmlformats.org/officeDocument/2006/relationships/slide" Target="slide24.xml"/><Relationship Id="rId30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23.xml"/><Relationship Id="rId7" Type="http://schemas.openxmlformats.org/officeDocument/2006/relationships/slide" Target="slide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3.xml"/><Relationship Id="rId5" Type="http://schemas.microsoft.com/office/2007/relationships/hdphoto" Target="../media/hdphoto20.wdp"/><Relationship Id="rId10" Type="http://schemas.openxmlformats.org/officeDocument/2006/relationships/slide" Target="slide29.xml"/><Relationship Id="rId4" Type="http://schemas.openxmlformats.org/officeDocument/2006/relationships/image" Target="../media/image49.png"/><Relationship Id="rId9" Type="http://schemas.openxmlformats.org/officeDocument/2006/relationships/slide" Target="slide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23.xml"/><Relationship Id="rId7" Type="http://schemas.openxmlformats.org/officeDocument/2006/relationships/slide" Target="slide1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3.xml"/><Relationship Id="rId5" Type="http://schemas.microsoft.com/office/2007/relationships/hdphoto" Target="../media/hdphoto19.wdp"/><Relationship Id="rId10" Type="http://schemas.openxmlformats.org/officeDocument/2006/relationships/slide" Target="slide29.xml"/><Relationship Id="rId4" Type="http://schemas.openxmlformats.org/officeDocument/2006/relationships/image" Target="../media/image48.png"/><Relationship Id="rId9" Type="http://schemas.openxmlformats.org/officeDocument/2006/relationships/slide" Target="slide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23.xml"/><Relationship Id="rId7" Type="http://schemas.openxmlformats.org/officeDocument/2006/relationships/slide" Target="slide1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slide" Target="slide3.xml"/><Relationship Id="rId5" Type="http://schemas.microsoft.com/office/2007/relationships/hdphoto" Target="../media/hdphoto18.wdp"/><Relationship Id="rId10" Type="http://schemas.openxmlformats.org/officeDocument/2006/relationships/slide" Target="slide29.xml"/><Relationship Id="rId4" Type="http://schemas.openxmlformats.org/officeDocument/2006/relationships/image" Target="../media/image47.png"/><Relationship Id="rId9" Type="http://schemas.openxmlformats.org/officeDocument/2006/relationships/slide" Target="slide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23.xml"/><Relationship Id="rId7" Type="http://schemas.openxmlformats.org/officeDocument/2006/relationships/slide" Target="slid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0.png"/><Relationship Id="rId11" Type="http://schemas.openxmlformats.org/officeDocument/2006/relationships/slide" Target="slide29.xml"/><Relationship Id="rId5" Type="http://schemas.microsoft.com/office/2007/relationships/hdphoto" Target="../media/hdphoto17.wdp"/><Relationship Id="rId10" Type="http://schemas.openxmlformats.org/officeDocument/2006/relationships/slide" Target="slide9.xml"/><Relationship Id="rId4" Type="http://schemas.openxmlformats.org/officeDocument/2006/relationships/image" Target="../media/image46.png"/><Relationship Id="rId9" Type="http://schemas.openxmlformats.org/officeDocument/2006/relationships/slide" Target="slide20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13" Type="http://schemas.openxmlformats.org/officeDocument/2006/relationships/slide" Target="slide9.xml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slide" Target="slide2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22.wdp"/><Relationship Id="rId11" Type="http://schemas.openxmlformats.org/officeDocument/2006/relationships/slide" Target="slide13.xml"/><Relationship Id="rId5" Type="http://schemas.openxmlformats.org/officeDocument/2006/relationships/image" Target="../media/image52.png"/><Relationship Id="rId10" Type="http://schemas.openxmlformats.org/officeDocument/2006/relationships/slide" Target="slide3.xml"/><Relationship Id="rId4" Type="http://schemas.microsoft.com/office/2007/relationships/hdphoto" Target="../media/hdphoto21.wdp"/><Relationship Id="rId9" Type="http://schemas.openxmlformats.org/officeDocument/2006/relationships/image" Target="../media/image25.png"/><Relationship Id="rId1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slide" Target="slide9.xml"/><Relationship Id="rId5" Type="http://schemas.openxmlformats.org/officeDocument/2006/relationships/slide" Target="slide20.xml"/><Relationship Id="rId4" Type="http://schemas.openxmlformats.org/officeDocument/2006/relationships/slide" Target="slide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1.png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3.xml"/><Relationship Id="rId4" Type="http://schemas.openxmlformats.org/officeDocument/2006/relationships/image" Target="../media/image20.png"/><Relationship Id="rId9" Type="http://schemas.openxmlformats.org/officeDocument/2006/relationships/slide" Target="slide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6" Type="http://schemas.openxmlformats.org/officeDocument/2006/relationships/slide" Target="slide9.xml"/><Relationship Id="rId5" Type="http://schemas.openxmlformats.org/officeDocument/2006/relationships/slide" Target="slide20.xml"/><Relationship Id="rId4" Type="http://schemas.openxmlformats.org/officeDocument/2006/relationships/slide" Target="slide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54.png"/><Relationship Id="rId7" Type="http://schemas.openxmlformats.org/officeDocument/2006/relationships/slide" Target="slide2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microsoft.com/office/2007/relationships/hdphoto" Target="../media/hdphoto24.wdp"/><Relationship Id="rId9" Type="http://schemas.openxmlformats.org/officeDocument/2006/relationships/slide" Target="slide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3.wdp"/><Relationship Id="rId10" Type="http://schemas.openxmlformats.org/officeDocument/2006/relationships/slide" Target="slide29.xml"/><Relationship Id="rId4" Type="http://schemas.openxmlformats.org/officeDocument/2006/relationships/image" Target="../media/image30.png"/><Relationship Id="rId9" Type="http://schemas.openxmlformats.org/officeDocument/2006/relationships/slide" Target="slide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4.wdp"/><Relationship Id="rId10" Type="http://schemas.openxmlformats.org/officeDocument/2006/relationships/slide" Target="slide29.xml"/><Relationship Id="rId4" Type="http://schemas.openxmlformats.org/officeDocument/2006/relationships/image" Target="../media/image31.png"/><Relationship Id="rId9" Type="http://schemas.openxmlformats.org/officeDocument/2006/relationships/slide" Target="slide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slide" Target="slide9.xml"/><Relationship Id="rId3" Type="http://schemas.openxmlformats.org/officeDocument/2006/relationships/slide" Target="slide14.xml"/><Relationship Id="rId7" Type="http://schemas.openxmlformats.org/officeDocument/2006/relationships/image" Target="../media/image41.svg"/><Relationship Id="rId12" Type="http://schemas.openxmlformats.org/officeDocument/2006/relationships/slide" Target="slide2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slide" Target="slide13.xml"/><Relationship Id="rId5" Type="http://schemas.microsoft.com/office/2007/relationships/hdphoto" Target="../media/hdphoto5.wdp"/><Relationship Id="rId10" Type="http://schemas.openxmlformats.org/officeDocument/2006/relationships/slide" Target="slide3.xml"/><Relationship Id="rId4" Type="http://schemas.openxmlformats.org/officeDocument/2006/relationships/image" Target="../media/image32.png"/><Relationship Id="rId9" Type="http://schemas.microsoft.com/office/2007/relationships/hdphoto" Target="../media/hdphoto25.wdp"/><Relationship Id="rId14" Type="http://schemas.openxmlformats.org/officeDocument/2006/relationships/slide" Target="slide2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6.wdp"/><Relationship Id="rId10" Type="http://schemas.openxmlformats.org/officeDocument/2006/relationships/slide" Target="slide29.xml"/><Relationship Id="rId4" Type="http://schemas.openxmlformats.org/officeDocument/2006/relationships/image" Target="../media/image33.png"/><Relationship Id="rId9" Type="http://schemas.openxmlformats.org/officeDocument/2006/relationships/slide" Target="slide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7.wdp"/><Relationship Id="rId10" Type="http://schemas.openxmlformats.org/officeDocument/2006/relationships/slide" Target="slide29.xml"/><Relationship Id="rId4" Type="http://schemas.openxmlformats.org/officeDocument/2006/relationships/image" Target="../media/image34.png"/><Relationship Id="rId9" Type="http://schemas.openxmlformats.org/officeDocument/2006/relationships/slide" Target="slide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8.wdp"/><Relationship Id="rId10" Type="http://schemas.openxmlformats.org/officeDocument/2006/relationships/slide" Target="slide29.xml"/><Relationship Id="rId4" Type="http://schemas.openxmlformats.org/officeDocument/2006/relationships/image" Target="../media/image35.png"/><Relationship Id="rId9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21.jpeg"/><Relationship Id="rId7" Type="http://schemas.openxmlformats.org/officeDocument/2006/relationships/slide" Target="slide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9.wdp"/><Relationship Id="rId10" Type="http://schemas.openxmlformats.org/officeDocument/2006/relationships/slide" Target="slide29.xml"/><Relationship Id="rId4" Type="http://schemas.openxmlformats.org/officeDocument/2006/relationships/image" Target="../media/image36.png"/><Relationship Id="rId9" Type="http://schemas.openxmlformats.org/officeDocument/2006/relationships/slide" Target="slide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10.wdp"/><Relationship Id="rId10" Type="http://schemas.openxmlformats.org/officeDocument/2006/relationships/slide" Target="slide29.xml"/><Relationship Id="rId4" Type="http://schemas.openxmlformats.org/officeDocument/2006/relationships/image" Target="../media/image37.png"/><Relationship Id="rId9" Type="http://schemas.openxmlformats.org/officeDocument/2006/relationships/slide" Target="slide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4.xml"/><Relationship Id="rId7" Type="http://schemas.openxmlformats.org/officeDocument/2006/relationships/slide" Target="slide1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11.wdp"/><Relationship Id="rId10" Type="http://schemas.openxmlformats.org/officeDocument/2006/relationships/slide" Target="slide29.xml"/><Relationship Id="rId4" Type="http://schemas.openxmlformats.org/officeDocument/2006/relationships/image" Target="../media/image38.png"/><Relationship Id="rId9" Type="http://schemas.openxmlformats.org/officeDocument/2006/relationships/slide" Target="slide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8.xml"/><Relationship Id="rId7" Type="http://schemas.openxmlformats.org/officeDocument/2006/relationships/slide" Target="slide1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13.wdp"/><Relationship Id="rId10" Type="http://schemas.openxmlformats.org/officeDocument/2006/relationships/slide" Target="slide29.xml"/><Relationship Id="rId4" Type="http://schemas.openxmlformats.org/officeDocument/2006/relationships/image" Target="../media/image42.png"/><Relationship Id="rId9" Type="http://schemas.openxmlformats.org/officeDocument/2006/relationships/slide" Target="slide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8.xml"/><Relationship Id="rId7" Type="http://schemas.openxmlformats.org/officeDocument/2006/relationships/slide" Target="slide1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13.wdp"/><Relationship Id="rId10" Type="http://schemas.openxmlformats.org/officeDocument/2006/relationships/slide" Target="slide29.xml"/><Relationship Id="rId4" Type="http://schemas.openxmlformats.org/officeDocument/2006/relationships/image" Target="../media/image42.png"/><Relationship Id="rId9" Type="http://schemas.openxmlformats.org/officeDocument/2006/relationships/slide" Target="slide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18.xml"/><Relationship Id="rId7" Type="http://schemas.openxmlformats.org/officeDocument/2006/relationships/slide" Target="slide1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.xml"/><Relationship Id="rId5" Type="http://schemas.microsoft.com/office/2007/relationships/hdphoto" Target="../media/hdphoto13.wdp"/><Relationship Id="rId10" Type="http://schemas.openxmlformats.org/officeDocument/2006/relationships/slide" Target="slide29.xml"/><Relationship Id="rId4" Type="http://schemas.openxmlformats.org/officeDocument/2006/relationships/image" Target="../media/image42.png"/><Relationship Id="rId9" Type="http://schemas.openxmlformats.org/officeDocument/2006/relationships/slide" Target="slide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18.xml"/><Relationship Id="rId7" Type="http://schemas.openxmlformats.org/officeDocument/2006/relationships/image" Target="../media/image41.svg"/><Relationship Id="rId12" Type="http://schemas.openxmlformats.org/officeDocument/2006/relationships/slide" Target="slide29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11" Type="http://schemas.openxmlformats.org/officeDocument/2006/relationships/slide" Target="slide9.xml"/><Relationship Id="rId5" Type="http://schemas.microsoft.com/office/2007/relationships/hdphoto" Target="../media/hdphoto13.wdp"/><Relationship Id="rId10" Type="http://schemas.openxmlformats.org/officeDocument/2006/relationships/slide" Target="slide20.xml"/><Relationship Id="rId4" Type="http://schemas.openxmlformats.org/officeDocument/2006/relationships/image" Target="../media/image42.png"/><Relationship Id="rId9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22.jpg"/><Relationship Id="rId7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3.xml"/><Relationship Id="rId11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slide" Target="slide29.xml"/><Relationship Id="rId4" Type="http://schemas.openxmlformats.org/officeDocument/2006/relationships/image" Target="../media/image23.png"/><Relationship Id="rId9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Layout" Target="../slideLayouts/slideLayout4.xml"/><Relationship Id="rId7" Type="http://schemas.openxmlformats.org/officeDocument/2006/relationships/slide" Target="slide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" Target="slide3.xml"/><Relationship Id="rId5" Type="http://schemas.openxmlformats.org/officeDocument/2006/relationships/image" Target="../media/image27.png"/><Relationship Id="rId10" Type="http://schemas.openxmlformats.org/officeDocument/2006/relationships/slide" Target="slide29.xml"/><Relationship Id="rId4" Type="http://schemas.openxmlformats.org/officeDocument/2006/relationships/notesSlide" Target="../notesSlides/notesSlide7.xml"/><Relationship Id="rId9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26.jpg"/><Relationship Id="rId7" Type="http://schemas.openxmlformats.org/officeDocument/2006/relationships/slide" Target="slid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0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slide" Target="slide9.xml"/><Relationship Id="rId5" Type="http://schemas.openxmlformats.org/officeDocument/2006/relationships/slide" Target="slide20.xml"/><Relationship Id="rId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6535A048-C031-900F-09E0-108C9F676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4155655"/>
            <a:ext cx="6472767" cy="2702345"/>
          </a:xfrm>
        </p:spPr>
        <p:txBody>
          <a:bodyPr/>
          <a:lstStyle/>
          <a:p>
            <a:r>
              <a:rPr lang="de-DE" dirty="0"/>
              <a:t>Präsentation zur Projektarbeit</a:t>
            </a:r>
          </a:p>
          <a:p>
            <a:endParaRPr lang="de-DE" dirty="0"/>
          </a:p>
          <a:p>
            <a:r>
              <a:rPr lang="de-DE" dirty="0"/>
              <a:t>Patrick Hildebrandt - Januar 2024</a:t>
            </a:r>
          </a:p>
          <a:p>
            <a:endParaRPr lang="de-DE" dirty="0"/>
          </a:p>
          <a:p>
            <a:r>
              <a:rPr lang="de-DE" dirty="0"/>
              <a:t>Fachinformatiker für Anwendungsentwicklung</a:t>
            </a:r>
          </a:p>
          <a:p>
            <a:r>
              <a:rPr lang="de-DE" dirty="0"/>
              <a:t>Winterprüfung 2023</a:t>
            </a:r>
            <a:endParaRPr lang="en-US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BDF4C1B-1D8D-C1B3-9CE6-2E6425CB7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Klassenbibliothek zur Extraktion von Daten aus</a:t>
            </a:r>
            <a:br>
              <a:rPr lang="de-DE" dirty="0"/>
            </a:br>
            <a:r>
              <a:rPr lang="de-DE" dirty="0"/>
              <a:t>PDF-Dateien in .NET 7.0</a:t>
            </a:r>
          </a:p>
        </p:txBody>
      </p:sp>
    </p:spTree>
    <p:extLst>
      <p:ext uri="{BB962C8B-B14F-4D97-AF65-F5344CB8AC3E}">
        <p14:creationId xmlns:p14="http://schemas.microsoft.com/office/powerpoint/2010/main" val="1518052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441935C-5FE6-BEAB-F001-662B50EC12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7142" y="1874186"/>
            <a:ext cx="4654858" cy="3368217"/>
          </a:xfrm>
        </p:spPr>
        <p:txBody>
          <a:bodyPr/>
          <a:lstStyle/>
          <a:p>
            <a:r>
              <a:rPr lang="de-DE" dirty="0"/>
              <a:t>7 Phasen</a:t>
            </a:r>
          </a:p>
          <a:p>
            <a:endParaRPr lang="de-DE" dirty="0"/>
          </a:p>
          <a:p>
            <a:r>
              <a:rPr lang="de-DE" dirty="0"/>
              <a:t>Gesamtumfang:</a:t>
            </a:r>
            <a:br>
              <a:rPr lang="de-DE" dirty="0"/>
            </a:br>
            <a:br>
              <a:rPr lang="de-DE" dirty="0"/>
            </a:br>
            <a:r>
              <a:rPr lang="de-DE" u="sng" dirty="0"/>
              <a:t>80 Arbeitsstunden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08F85E-1DC7-E967-9351-3550EB4AD1B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B379E5-F5FA-03CE-165F-DEF8A167653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2D76A3-B797-640E-6D9A-008438C4B2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7D8CDD4-7DC8-467D-4750-71F56B2D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142" y="1128246"/>
            <a:ext cx="4345318" cy="582019"/>
          </a:xfrm>
        </p:spPr>
        <p:txBody>
          <a:bodyPr/>
          <a:lstStyle/>
          <a:p>
            <a:r>
              <a:rPr lang="de-DE" dirty="0"/>
              <a:t>Ablaufplanung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65CB1D5F-9250-17BB-BEDB-959B58BB7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38387"/>
              </p:ext>
            </p:extLst>
          </p:nvPr>
        </p:nvGraphicFramePr>
        <p:xfrm>
          <a:off x="820616" y="1710261"/>
          <a:ext cx="5498122" cy="3864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3680">
                  <a:extLst>
                    <a:ext uri="{9D8B030D-6E8A-4147-A177-3AD203B41FA5}">
                      <a16:colId xmlns:a16="http://schemas.microsoft.com/office/drawing/2014/main" val="2732883151"/>
                    </a:ext>
                  </a:extLst>
                </a:gridCol>
                <a:gridCol w="1664442">
                  <a:extLst>
                    <a:ext uri="{9D8B030D-6E8A-4147-A177-3AD203B41FA5}">
                      <a16:colId xmlns:a16="http://schemas.microsoft.com/office/drawing/2014/main" val="4214708091"/>
                    </a:ext>
                  </a:extLst>
                </a:gridCol>
              </a:tblGrid>
              <a:tr h="483115">
                <a:tc>
                  <a:txBody>
                    <a:bodyPr/>
                    <a:lstStyle/>
                    <a:p>
                      <a:r>
                        <a:rPr lang="de-DE" dirty="0"/>
                        <a:t>Projektphasen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Umfang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5978"/>
                  </a:ext>
                </a:extLst>
              </a:tr>
              <a:tr h="483115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Anforderungsphase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6 h</a:t>
                      </a:r>
                      <a:endParaRPr lang="de-DE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389353"/>
                  </a:ext>
                </a:extLst>
              </a:tr>
              <a:tr h="483115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Planungsphase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4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98502"/>
                  </a:ext>
                </a:extLst>
              </a:tr>
              <a:tr h="483115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Entwurfsphase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17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596211"/>
                  </a:ext>
                </a:extLst>
              </a:tr>
              <a:tr h="483115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Implementierungsphase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26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403496"/>
                  </a:ext>
                </a:extLst>
              </a:tr>
              <a:tr h="483115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Testphase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8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459450"/>
                  </a:ext>
                </a:extLst>
              </a:tr>
              <a:tr h="483115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Projektergebnis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4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61736"/>
                  </a:ext>
                </a:extLst>
              </a:tr>
              <a:tr h="483115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Abschlussphase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15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53235"/>
                  </a:ext>
                </a:extLst>
              </a:tr>
            </a:tbl>
          </a:graphicData>
        </a:graphic>
      </p:graphicFrame>
      <p:sp>
        <p:nvSpPr>
          <p:cNvPr id="8" name="Rechteck 7">
            <a:hlinkClick r:id="rId3" action="ppaction://hlinksldjump"/>
            <a:extLst>
              <a:ext uri="{FF2B5EF4-FFF2-40B4-BE49-F238E27FC236}">
                <a16:creationId xmlns:a16="http://schemas.microsoft.com/office/drawing/2014/main" id="{353EB448-DFD4-2619-18BB-F8C89E88ED97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4" action="ppaction://hlinksldjump"/>
            <a:extLst>
              <a:ext uri="{FF2B5EF4-FFF2-40B4-BE49-F238E27FC236}">
                <a16:creationId xmlns:a16="http://schemas.microsoft.com/office/drawing/2014/main" id="{1C79B4AC-5CBF-58FA-F573-7E99CB31D148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5" action="ppaction://hlinksldjump"/>
            <a:extLst>
              <a:ext uri="{FF2B5EF4-FFF2-40B4-BE49-F238E27FC236}">
                <a16:creationId xmlns:a16="http://schemas.microsoft.com/office/drawing/2014/main" id="{3BF1F2C9-F95B-4FCD-D616-62926B26A152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3CD3E44E-6172-03A8-280F-4E454BA6C144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7" action="ppaction://hlinksldjump"/>
            <a:extLst>
              <a:ext uri="{FF2B5EF4-FFF2-40B4-BE49-F238E27FC236}">
                <a16:creationId xmlns:a16="http://schemas.microsoft.com/office/drawing/2014/main" id="{92DCBC22-C379-BAF9-D239-9DD47D122593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07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5B5D82-8046-B2AE-7DD6-916C156655C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0C1188C-239C-A35C-AD94-8D43DEB597E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6B5523-4CB1-A20E-6FAE-B927B3BD62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r>
              <a:rPr lang="en-US" dirty="0"/>
              <a:t> von 32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942722-D5DC-6EC0-004F-56618711D4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Grundlage:</a:t>
            </a:r>
          </a:p>
          <a:p>
            <a:r>
              <a:rPr lang="de-DE" dirty="0"/>
              <a:t>„durchschnittlicher interner Verrechnungssatz“ (d. i. V.)</a:t>
            </a:r>
          </a:p>
          <a:p>
            <a:r>
              <a:rPr lang="de-DE" dirty="0"/>
              <a:t>= 50,00 €/h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Hintergrund:</a:t>
            </a:r>
          </a:p>
          <a:p>
            <a:r>
              <a:rPr lang="de-DE" dirty="0"/>
              <a:t>Harmonisierung betrieblicher Kostenkalkulation</a:t>
            </a:r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39510A-7831-21BD-4954-94577E883D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/>
              <a:t>Projektkosten:</a:t>
            </a:r>
          </a:p>
          <a:p>
            <a:endParaRPr lang="de-DE" sz="2000" b="1" dirty="0"/>
          </a:p>
          <a:p>
            <a:endParaRPr lang="de-DE" sz="2000" b="1" dirty="0"/>
          </a:p>
          <a:p>
            <a:endParaRPr lang="de-DE" sz="2000" b="1" dirty="0"/>
          </a:p>
          <a:p>
            <a:endParaRPr lang="de-DE" sz="2000" b="1" dirty="0"/>
          </a:p>
          <a:p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= </a:t>
            </a:r>
            <a:r>
              <a:rPr lang="de-DE" sz="2000" b="1" u="sng" dirty="0"/>
              <a:t>4.050,00 €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352AD3-FA24-F863-D17B-D315A30EC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Kostenplanung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056D748-CE00-8D2B-12F9-96432A179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594768"/>
              </p:ext>
            </p:extLst>
          </p:nvPr>
        </p:nvGraphicFramePr>
        <p:xfrm>
          <a:off x="4665764" y="2705608"/>
          <a:ext cx="6480772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2628">
                  <a:extLst>
                    <a:ext uri="{9D8B030D-6E8A-4147-A177-3AD203B41FA5}">
                      <a16:colId xmlns:a16="http://schemas.microsoft.com/office/drawing/2014/main" val="3639017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02556618"/>
                    </a:ext>
                  </a:extLst>
                </a:gridCol>
                <a:gridCol w="3229864">
                  <a:extLst>
                    <a:ext uri="{9D8B030D-6E8A-4147-A177-3AD203B41FA5}">
                      <a16:colId xmlns:a16="http://schemas.microsoft.com/office/drawing/2014/main" val="3172138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/>
                        <a:t>Personaleinsatz in Stunden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b="1" dirty="0"/>
                        <a:t>*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dirty="0"/>
                        <a:t>Durchschnittlicher interner Verrechnungssatz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795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kumimoji="0" lang="de-D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81 h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de-D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de-DE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de-DE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50,00 €/h</a:t>
                      </a:r>
                      <a:endParaRPr lang="de-DE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756609"/>
                  </a:ext>
                </a:extLst>
              </a:tr>
            </a:tbl>
          </a:graphicData>
        </a:graphic>
      </p:graphicFrame>
      <p:sp>
        <p:nvSpPr>
          <p:cNvPr id="9" name="Rechteck 8">
            <a:hlinkClick r:id="rId3" action="ppaction://hlinksldjump"/>
            <a:extLst>
              <a:ext uri="{FF2B5EF4-FFF2-40B4-BE49-F238E27FC236}">
                <a16:creationId xmlns:a16="http://schemas.microsoft.com/office/drawing/2014/main" id="{026406FA-CB84-481F-BA35-04C83092FC31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AF29080F-8D30-9C1D-2161-C790F18AEC86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44CDA254-FB23-2949-066F-67A53425B60F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4" name="Rechteck 13">
            <a:hlinkClick r:id="rId6" action="ppaction://hlinksldjump"/>
            <a:extLst>
              <a:ext uri="{FF2B5EF4-FFF2-40B4-BE49-F238E27FC236}">
                <a16:creationId xmlns:a16="http://schemas.microsoft.com/office/drawing/2014/main" id="{FC4D0469-A9F8-1044-8AA6-A735BD02E729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7B3A8081-8152-AA62-76BF-94A5C7EB4C66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26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B9DC459-94EF-F1EB-B162-CD48132E7AA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64995DE-C53B-F66E-1BFA-350FBD8B5A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EC745B7-1C5A-CE6C-0FF8-3B63DAFD6B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r>
              <a:rPr lang="en-US" dirty="0"/>
              <a:t> von 32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66537BC-A892-0899-CB95-C32B569B59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3406" y="1874186"/>
            <a:ext cx="3612477" cy="4426030"/>
          </a:xfrm>
        </p:spPr>
        <p:txBody>
          <a:bodyPr/>
          <a:lstStyle/>
          <a:p>
            <a:r>
              <a:rPr lang="de-DE" dirty="0"/>
              <a:t>Kein Routineprozess</a:t>
            </a:r>
          </a:p>
          <a:p>
            <a:r>
              <a:rPr lang="de-DE" dirty="0"/>
              <a:t>Abhängig von Szenarien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Faktoren der Amortisation:</a:t>
            </a:r>
          </a:p>
          <a:p>
            <a:r>
              <a:rPr lang="de-DE" dirty="0"/>
              <a:t>Obsolete Auswertungskosten als Referenzwerte</a:t>
            </a:r>
          </a:p>
          <a:p>
            <a:r>
              <a:rPr lang="de-DE" dirty="0"/>
              <a:t>Kosten pro Seite durch Dienstleister</a:t>
            </a:r>
          </a:p>
          <a:p>
            <a:r>
              <a:rPr lang="de-DE" dirty="0"/>
              <a:t>Anzahl Konfigurationen/Serien (akkumulierte Folgekosten)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A33BF3-6AC3-A1CD-3386-3553306F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Amortisation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A4A59F7-AC1B-3AB1-2397-7EB698C8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951562"/>
              </p:ext>
            </p:extLst>
          </p:nvPr>
        </p:nvGraphicFramePr>
        <p:xfrm>
          <a:off x="410125" y="1595141"/>
          <a:ext cx="73696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86444268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921847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5339018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370099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4379231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8465151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8442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49815426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20344191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323264"/>
                    </a:ext>
                  </a:extLst>
                </a:gridCol>
                <a:gridCol w="756000">
                  <a:extLst>
                    <a:ext uri="{9D8B030D-6E8A-4147-A177-3AD203B41FA5}">
                      <a16:colId xmlns:a16="http://schemas.microsoft.com/office/drawing/2014/main" val="9460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Projektkosten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Konfiguration/Serie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d. i. 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d. i. 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Dauer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59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4.050,00 €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50,00 €/h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50,00 €/h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82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79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4.050,00 €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50,00 €/h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50,00 €/h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84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947443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D237C7D6-EA75-87CB-5E2F-64E25D31C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694001"/>
              </p:ext>
            </p:extLst>
          </p:nvPr>
        </p:nvGraphicFramePr>
        <p:xfrm>
          <a:off x="187621" y="3430037"/>
          <a:ext cx="78736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86444268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921847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5339018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370099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43792312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8465151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8442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49815426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0344191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323264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946013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Projektkosten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Konfiguration/Serie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d. i. 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Kosten/Seite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Seiten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59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4.050,00 €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50,00 €/h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0,50 €/S.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8.200 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79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4.050,00 €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50,00 €/h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0,70 €/S.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6.000 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947443"/>
                  </a:ext>
                </a:extLst>
              </a:tr>
            </a:tbl>
          </a:graphicData>
        </a:graphic>
      </p:graphicFrame>
      <p:sp>
        <p:nvSpPr>
          <p:cNvPr id="13" name="Titel 5">
            <a:extLst>
              <a:ext uri="{FF2B5EF4-FFF2-40B4-BE49-F238E27FC236}">
                <a16:creationId xmlns:a16="http://schemas.microsoft.com/office/drawing/2014/main" id="{84F2C93B-2EAB-E601-D197-817FB81A66AD}"/>
              </a:ext>
            </a:extLst>
          </p:cNvPr>
          <p:cNvSpPr txBox="1">
            <a:spLocks/>
          </p:cNvSpPr>
          <p:nvPr/>
        </p:nvSpPr>
        <p:spPr>
          <a:xfrm>
            <a:off x="410124" y="1210057"/>
            <a:ext cx="7369680" cy="32107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defRPr>
            </a:lvl1pPr>
          </a:lstStyle>
          <a:p>
            <a:r>
              <a:rPr lang="de-DE" sz="2000" dirty="0"/>
              <a:t>Auswertung durch Mitarbeiter:</a:t>
            </a:r>
          </a:p>
        </p:txBody>
      </p:sp>
      <p:sp>
        <p:nvSpPr>
          <p:cNvPr id="14" name="Titel 5">
            <a:extLst>
              <a:ext uri="{FF2B5EF4-FFF2-40B4-BE49-F238E27FC236}">
                <a16:creationId xmlns:a16="http://schemas.microsoft.com/office/drawing/2014/main" id="{0AC9AE60-29FD-97D8-4828-4AD1F4E33D49}"/>
              </a:ext>
            </a:extLst>
          </p:cNvPr>
          <p:cNvSpPr txBox="1">
            <a:spLocks/>
          </p:cNvSpPr>
          <p:nvPr/>
        </p:nvSpPr>
        <p:spPr>
          <a:xfrm>
            <a:off x="187620" y="3035808"/>
            <a:ext cx="7873680" cy="32107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baseline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defRPr>
            </a:lvl1pPr>
          </a:lstStyle>
          <a:p>
            <a:r>
              <a:rPr lang="de-DE" sz="2000" dirty="0"/>
              <a:t>Auswertung durch Dienstleister:</a:t>
            </a:r>
          </a:p>
        </p:txBody>
      </p:sp>
      <p:sp>
        <p:nvSpPr>
          <p:cNvPr id="8" name="Rechteck 7">
            <a:hlinkClick r:id="rId3" action="ppaction://hlinksldjump"/>
            <a:extLst>
              <a:ext uri="{FF2B5EF4-FFF2-40B4-BE49-F238E27FC236}">
                <a16:creationId xmlns:a16="http://schemas.microsoft.com/office/drawing/2014/main" id="{8D5BE96A-C968-8D24-C8CE-156BF5C61AAE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4" action="ppaction://hlinksldjump"/>
            <a:extLst>
              <a:ext uri="{FF2B5EF4-FFF2-40B4-BE49-F238E27FC236}">
                <a16:creationId xmlns:a16="http://schemas.microsoft.com/office/drawing/2014/main" id="{26EEF0C0-B375-852F-C152-91DA015DCB7C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5" action="ppaction://hlinksldjump"/>
            <a:extLst>
              <a:ext uri="{FF2B5EF4-FFF2-40B4-BE49-F238E27FC236}">
                <a16:creationId xmlns:a16="http://schemas.microsoft.com/office/drawing/2014/main" id="{46C79604-9F4B-A7A1-60B1-F2491B1FD557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6" name="Rechteck 15">
            <a:hlinkClick r:id="rId6" action="ppaction://hlinksldjump"/>
            <a:extLst>
              <a:ext uri="{FF2B5EF4-FFF2-40B4-BE49-F238E27FC236}">
                <a16:creationId xmlns:a16="http://schemas.microsoft.com/office/drawing/2014/main" id="{B49D691D-F814-2B3A-C3E8-7B20DA5C9691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28DABF8E-45D3-7601-69F1-9AA8279E8302}"/>
              </a:ext>
            </a:extLst>
          </p:cNvPr>
          <p:cNvSpPr/>
          <p:nvPr/>
        </p:nvSpPr>
        <p:spPr>
          <a:xfrm>
            <a:off x="2266951" y="1571625"/>
            <a:ext cx="1800224" cy="1160417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F782B0E0-CA2F-9032-AB62-5B116BEF7F5C}"/>
              </a:ext>
            </a:extLst>
          </p:cNvPr>
          <p:cNvSpPr/>
          <p:nvPr/>
        </p:nvSpPr>
        <p:spPr>
          <a:xfrm>
            <a:off x="2044700" y="3400425"/>
            <a:ext cx="1800225" cy="1160417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F2188579-EDE1-8DF0-F84C-4D8DD4AD6BFE}"/>
              </a:ext>
            </a:extLst>
          </p:cNvPr>
          <p:cNvSpPr/>
          <p:nvPr/>
        </p:nvSpPr>
        <p:spPr>
          <a:xfrm>
            <a:off x="5584825" y="3400425"/>
            <a:ext cx="1260476" cy="1160417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A0898262-A2EC-E617-9B73-AD2A64FC448B}"/>
              </a:ext>
            </a:extLst>
          </p:cNvPr>
          <p:cNvSpPr/>
          <p:nvPr/>
        </p:nvSpPr>
        <p:spPr>
          <a:xfrm>
            <a:off x="7058026" y="1565275"/>
            <a:ext cx="685800" cy="1160417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DDBD3369-6D75-5F3E-953D-CA52517C9FC3}"/>
              </a:ext>
            </a:extLst>
          </p:cNvPr>
          <p:cNvSpPr/>
          <p:nvPr/>
        </p:nvSpPr>
        <p:spPr>
          <a:xfrm>
            <a:off x="7125493" y="3408372"/>
            <a:ext cx="901701" cy="1160417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7" action="ppaction://hlinksldjump"/>
            <a:extLst>
              <a:ext uri="{FF2B5EF4-FFF2-40B4-BE49-F238E27FC236}">
                <a16:creationId xmlns:a16="http://schemas.microsoft.com/office/drawing/2014/main" id="{0F31D8EE-5F64-A3C1-FB91-C9F2ED9A174E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33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27BFBA6-16DD-80DA-2350-B337CFD6A09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844BDF6-76FF-FE9A-F994-83C97CE11E1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8820CE-CBCA-663F-0666-4A71824D7E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r>
              <a:rPr lang="en-US" dirty="0"/>
              <a:t> von 32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989192-6634-EC52-76EC-C0FDCA8354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Verkürztes Klassendiagramm</a:t>
            </a:r>
          </a:p>
          <a:p>
            <a:r>
              <a:rPr lang="de-DE" dirty="0"/>
              <a:t>Kompositionsbeziehungen, Vererbungen und Implementierungen</a:t>
            </a:r>
          </a:p>
          <a:p>
            <a:endParaRPr lang="de-DE" dirty="0"/>
          </a:p>
          <a:p>
            <a:r>
              <a:rPr lang="de-DE" dirty="0"/>
              <a:t>Prozess ab Rohfassungen</a:t>
            </a:r>
          </a:p>
          <a:p>
            <a:r>
              <a:rPr lang="de-DE" dirty="0"/>
              <a:t>Sukzessive Erweiterung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35DBFCC-6F2F-9C47-0A5E-BF23A6A8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cap="none" dirty="0" err="1"/>
              <a:t>KeyValuePairLib</a:t>
            </a:r>
            <a:endParaRPr lang="de-DE" dirty="0"/>
          </a:p>
        </p:txBody>
      </p:sp>
      <p:pic>
        <p:nvPicPr>
          <p:cNvPr id="7" name="Grafik 6" descr="Ein Bild, das Text, Screenshot, Rechteck, Quadrat enthält.&#10;&#10;Automatisch generierte Beschreibung">
            <a:extLst>
              <a:ext uri="{FF2B5EF4-FFF2-40B4-BE49-F238E27FC236}">
                <a16:creationId xmlns:a16="http://schemas.microsoft.com/office/drawing/2014/main" id="{E7523C29-EB0E-5EA4-B54B-25A10C694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45467" y="606499"/>
            <a:ext cx="7912551" cy="5853673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4352BA8F-AA30-EE4C-8F3B-81680F2E7EC2}"/>
              </a:ext>
            </a:extLst>
          </p:cNvPr>
          <p:cNvSpPr/>
          <p:nvPr/>
        </p:nvSpPr>
        <p:spPr>
          <a:xfrm>
            <a:off x="6086856" y="969264"/>
            <a:ext cx="1740408" cy="1161288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0CC3EE4E-FB75-4152-45A2-AF36E266AA37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6" action="ppaction://hlinksldjump"/>
            <a:extLst>
              <a:ext uri="{FF2B5EF4-FFF2-40B4-BE49-F238E27FC236}">
                <a16:creationId xmlns:a16="http://schemas.microsoft.com/office/drawing/2014/main" id="{575BE633-6774-7954-BC87-253F9EF3B9EC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6F548386-568B-AB9B-CEC6-268C410E5082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BF59E984-CA1D-5CFE-63E0-7F73CD71BA6C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9" action="ppaction://hlinksldjump"/>
            <a:extLst>
              <a:ext uri="{FF2B5EF4-FFF2-40B4-BE49-F238E27FC236}">
                <a16:creationId xmlns:a16="http://schemas.microsoft.com/office/drawing/2014/main" id="{006650E1-FB44-20AF-A384-BB8CDE26B2C7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36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526629E-3DEE-8A1B-A5D0-3066810166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58E415-F6BD-8233-C5B6-5A4849CB8C3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D5D632-3385-EF32-67BF-89EB5EF66A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14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80B793-C92A-8673-4BCA-D227BC8D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90" y="1128246"/>
            <a:ext cx="4321306" cy="582019"/>
          </a:xfrm>
        </p:spPr>
        <p:txBody>
          <a:bodyPr/>
          <a:lstStyle/>
          <a:p>
            <a:r>
              <a:rPr lang="de-DE" dirty="0"/>
              <a:t>UML-Klassendiagramme</a:t>
            </a:r>
          </a:p>
        </p:txBody>
      </p:sp>
      <p:pic>
        <p:nvPicPr>
          <p:cNvPr id="8" name="Grafik 7" descr="Ein Bild, das Text, Screenshot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348AFE8D-6609-E074-9D2C-0E20B93B7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39899" y="1438912"/>
            <a:ext cx="1791197" cy="2064900"/>
          </a:xfrm>
          <a:prstGeom prst="rect">
            <a:avLst/>
          </a:prstGeom>
        </p:spPr>
      </p:pic>
      <p:pic>
        <p:nvPicPr>
          <p:cNvPr id="10" name="Grafik 9" descr="Ein Bild, das Text, Screenshot, Zahl, Schrift enthält.&#10;&#10;Automatisch generierte Beschreibung">
            <a:hlinkClick r:id="rId6" action="ppaction://hlinksldjump"/>
            <a:extLst>
              <a:ext uri="{FF2B5EF4-FFF2-40B4-BE49-F238E27FC236}">
                <a16:creationId xmlns:a16="http://schemas.microsoft.com/office/drawing/2014/main" id="{74469526-95CA-9A27-DBE1-FA7F4ED25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60" y="4786193"/>
            <a:ext cx="2947445" cy="1629241"/>
          </a:xfrm>
          <a:prstGeom prst="rect">
            <a:avLst/>
          </a:prstGeom>
        </p:spPr>
      </p:pic>
      <p:pic>
        <p:nvPicPr>
          <p:cNvPr id="12" name="Grafik 11" descr="Ein Bild, das Text, Elektronik, Screenshot, Software enthält.&#10;&#10;Automatisch generierte Beschreibung">
            <a:hlinkClick r:id="rId9" action="ppaction://hlinksldjump"/>
            <a:extLst>
              <a:ext uri="{FF2B5EF4-FFF2-40B4-BE49-F238E27FC236}">
                <a16:creationId xmlns:a16="http://schemas.microsoft.com/office/drawing/2014/main" id="{221796EE-C243-4966-FC15-6D2DA49A2B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1563" y="1225296"/>
            <a:ext cx="2231011" cy="2259286"/>
          </a:xfrm>
          <a:prstGeom prst="rect">
            <a:avLst/>
          </a:prstGeom>
        </p:spPr>
      </p:pic>
      <p:pic>
        <p:nvPicPr>
          <p:cNvPr id="14" name="Grafik 13" descr="Ein Bild, das Text, Screenshot, Dokument enthält.&#10;&#10;Automatisch generierte Beschreibung">
            <a:hlinkClick r:id="rId12" action="ppaction://hlinksldjump"/>
            <a:extLst>
              <a:ext uri="{FF2B5EF4-FFF2-40B4-BE49-F238E27FC236}">
                <a16:creationId xmlns:a16="http://schemas.microsoft.com/office/drawing/2014/main" id="{2AC25306-8FD7-E706-2BDF-AC3DA8827A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6366" y="796512"/>
            <a:ext cx="2297191" cy="3184442"/>
          </a:xfrm>
          <a:prstGeom prst="rect">
            <a:avLst/>
          </a:prstGeom>
        </p:spPr>
      </p:pic>
      <p:pic>
        <p:nvPicPr>
          <p:cNvPr id="16" name="Grafik 15" descr="Ein Bild, das Elektronik, Text, Screenshot, Computer enthält.&#10;&#10;Automatisch generierte Beschreibung">
            <a:hlinkClick r:id="rId15" action="ppaction://hlinksldjump"/>
            <a:extLst>
              <a:ext uri="{FF2B5EF4-FFF2-40B4-BE49-F238E27FC236}">
                <a16:creationId xmlns:a16="http://schemas.microsoft.com/office/drawing/2014/main" id="{5EE6EC3F-B9F6-6334-66E0-663CC66882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6323" y="3540319"/>
            <a:ext cx="4103917" cy="2854400"/>
          </a:xfrm>
          <a:prstGeom prst="rect">
            <a:avLst/>
          </a:prstGeom>
        </p:spPr>
      </p:pic>
      <p:pic>
        <p:nvPicPr>
          <p:cNvPr id="18" name="Grafik 17" descr="Ein Bild, das Text, Screenshot, Schrift, Zahl enthält.&#10;&#10;Automatisch generierte Beschreibung">
            <a:hlinkClick r:id="rId18" action="ppaction://hlinksldjump"/>
            <a:extLst>
              <a:ext uri="{FF2B5EF4-FFF2-40B4-BE49-F238E27FC236}">
                <a16:creationId xmlns:a16="http://schemas.microsoft.com/office/drawing/2014/main" id="{A15C7DD5-B422-61A9-1493-BA8F05322D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847" y="3576775"/>
            <a:ext cx="2305078" cy="1198641"/>
          </a:xfrm>
          <a:prstGeom prst="rect">
            <a:avLst/>
          </a:prstGeom>
        </p:spPr>
      </p:pic>
      <p:pic>
        <p:nvPicPr>
          <p:cNvPr id="20" name="Grafik 19" descr="Ein Bild, das Text, Screenshot, Software, Design enthält.&#10;&#10;Automatisch generierte Beschreibung">
            <a:hlinkClick r:id="rId21" action="ppaction://hlinksldjump"/>
            <a:extLst>
              <a:ext uri="{FF2B5EF4-FFF2-40B4-BE49-F238E27FC236}">
                <a16:creationId xmlns:a16="http://schemas.microsoft.com/office/drawing/2014/main" id="{D30D46EE-4F99-BE33-87A8-0896E5EE965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270" y="1656984"/>
            <a:ext cx="2246740" cy="1909013"/>
          </a:xfrm>
          <a:prstGeom prst="rect">
            <a:avLst/>
          </a:prstGeom>
        </p:spPr>
      </p:pic>
      <p:pic>
        <p:nvPicPr>
          <p:cNvPr id="22" name="Grafik 21" descr="Ein Bild, das Text, Screenshot, Computer, Design enthält.&#10;&#10;Automatisch generierte Beschreibung">
            <a:hlinkClick r:id="rId24" action="ppaction://hlinksldjump"/>
            <a:extLst>
              <a:ext uri="{FF2B5EF4-FFF2-40B4-BE49-F238E27FC236}">
                <a16:creationId xmlns:a16="http://schemas.microsoft.com/office/drawing/2014/main" id="{7472C913-FD34-047C-3F1B-0A2B3CAA428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2240" y="1634085"/>
            <a:ext cx="2790457" cy="3152107"/>
          </a:xfrm>
          <a:prstGeom prst="rect">
            <a:avLst/>
          </a:prstGeom>
        </p:spPr>
      </p:pic>
      <p:pic>
        <p:nvPicPr>
          <p:cNvPr id="24" name="Grafik 23" descr="Ein Bild, das Text, Screenshot, Software enthält.&#10;&#10;Automatisch generierte Beschreibung">
            <a:hlinkClick r:id="rId27" action="ppaction://hlinksldjump"/>
            <a:extLst>
              <a:ext uri="{FF2B5EF4-FFF2-40B4-BE49-F238E27FC236}">
                <a16:creationId xmlns:a16="http://schemas.microsoft.com/office/drawing/2014/main" id="{66AB27AE-3412-0AF0-5333-A1AFDA15F5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3506" y="4016700"/>
            <a:ext cx="2374576" cy="2361255"/>
          </a:xfrm>
          <a:prstGeom prst="rect">
            <a:avLst/>
          </a:prstGeom>
        </p:spPr>
      </p:pic>
      <p:pic>
        <p:nvPicPr>
          <p:cNvPr id="26" name="Grafik 25" descr="Ein Bild, das Text, Screenshot, Software, Website enthält.&#10;&#10;Automatisch generierte Beschreibung">
            <a:hlinkClick r:id="rId30" action="ppaction://hlinksldjump"/>
            <a:extLst>
              <a:ext uri="{FF2B5EF4-FFF2-40B4-BE49-F238E27FC236}">
                <a16:creationId xmlns:a16="http://schemas.microsoft.com/office/drawing/2014/main" id="{414423AE-6EFF-1C78-DE9A-2450EB13D2D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7954" y="4841096"/>
            <a:ext cx="2147311" cy="1510262"/>
          </a:xfrm>
          <a:prstGeom prst="rect">
            <a:avLst/>
          </a:prstGeom>
        </p:spPr>
      </p:pic>
      <p:sp>
        <p:nvSpPr>
          <p:cNvPr id="5" name="Rechteck 4">
            <a:hlinkClick r:id="rId33" action="ppaction://hlinksldjump"/>
            <a:extLst>
              <a:ext uri="{FF2B5EF4-FFF2-40B4-BE49-F238E27FC236}">
                <a16:creationId xmlns:a16="http://schemas.microsoft.com/office/drawing/2014/main" id="{E044A463-ABDD-E609-1B20-29E4022061C1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34" action="ppaction://hlinksldjump"/>
            <a:extLst>
              <a:ext uri="{FF2B5EF4-FFF2-40B4-BE49-F238E27FC236}">
                <a16:creationId xmlns:a16="http://schemas.microsoft.com/office/drawing/2014/main" id="{200231D9-A857-0CAF-AE71-EA7F97F8C969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35" action="ppaction://hlinksldjump"/>
            <a:extLst>
              <a:ext uri="{FF2B5EF4-FFF2-40B4-BE49-F238E27FC236}">
                <a16:creationId xmlns:a16="http://schemas.microsoft.com/office/drawing/2014/main" id="{80838055-5361-94C8-4329-1BA321BE070F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5" name="Rechteck 14">
            <a:hlinkClick r:id="rId36" action="ppaction://hlinksldjump"/>
            <a:extLst>
              <a:ext uri="{FF2B5EF4-FFF2-40B4-BE49-F238E27FC236}">
                <a16:creationId xmlns:a16="http://schemas.microsoft.com/office/drawing/2014/main" id="{BBB66AC9-1D0F-97FE-BD43-83DA80FA213F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F11F8F93-6295-1A1B-CE9E-3BD8249FEA98}"/>
              </a:ext>
            </a:extLst>
          </p:cNvPr>
          <p:cNvSpPr/>
          <p:nvPr/>
        </p:nvSpPr>
        <p:spPr>
          <a:xfrm>
            <a:off x="10177463" y="1473637"/>
            <a:ext cx="1709738" cy="1981558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37" action="ppaction://hlinksldjump"/>
            <a:extLst>
              <a:ext uri="{FF2B5EF4-FFF2-40B4-BE49-F238E27FC236}">
                <a16:creationId xmlns:a16="http://schemas.microsoft.com/office/drawing/2014/main" id="{2D2A7600-CAFB-23A1-FE38-703455FB4897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4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Config</a:t>
            </a:r>
            <a:endParaRPr lang="de-DE" dirty="0"/>
          </a:p>
        </p:txBody>
      </p:sp>
      <p:pic>
        <p:nvPicPr>
          <p:cNvPr id="8" name="Grafik 7" descr="Ein Bild, das Text, Screenshot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DBFCD29E-65E2-2BD3-A9A0-A448DEA36C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0171" t="10306" r="11590" b="77507"/>
          <a:stretch/>
        </p:blipFill>
        <p:spPr>
          <a:xfrm>
            <a:off x="3706695" y="743152"/>
            <a:ext cx="6875962" cy="1234762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DB95D1-73F3-BE4F-E9AF-A8CF825DF3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3300453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EF1174B9-FEE6-8741-EB08-A03F5623C14B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696B4AA2-DE62-5700-870A-CB12F6FA0A97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C770211F-6F97-B56D-17EC-724DEA976248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6D7B2552-D757-5051-FF17-910A18579F5B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0AE60579-FFCB-4B62-0415-403876EE8689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AC3BDBE3-88E2-C2B3-053B-E2CF84A7F5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418323" y="6457886"/>
            <a:ext cx="1439695" cy="400113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15</a:t>
            </a:fld>
            <a:r>
              <a:rPr lang="en-US" dirty="0"/>
              <a:t> von 32</a:t>
            </a:r>
          </a:p>
        </p:txBody>
      </p:sp>
      <p:pic>
        <p:nvPicPr>
          <p:cNvPr id="12" name="Grafik 11" descr="Ein Bild, das Text, Screenshot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AA4999EE-B802-04A2-1407-EC83F2A18D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0171" t="45573" r="11590" b="10790"/>
          <a:stretch/>
        </p:blipFill>
        <p:spPr>
          <a:xfrm>
            <a:off x="3706948" y="1973882"/>
            <a:ext cx="6875963" cy="4420982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DADDC5AD-3896-31ED-F117-0F74B55E5765}"/>
              </a:ext>
            </a:extLst>
          </p:cNvPr>
          <p:cNvSpPr txBox="1"/>
          <p:nvPr/>
        </p:nvSpPr>
        <p:spPr>
          <a:xfrm>
            <a:off x="4018720" y="1640161"/>
            <a:ext cx="2359220" cy="369332"/>
          </a:xfrm>
          <a:prstGeom prst="rect">
            <a:avLst/>
          </a:prstGeom>
          <a:solidFill>
            <a:srgbClr val="FAFAFA"/>
          </a:solidFill>
        </p:spPr>
        <p:txBody>
          <a:bodyPr wrap="square" rtlCol="0">
            <a:spAutoFit/>
          </a:bodyPr>
          <a:lstStyle/>
          <a:p>
            <a:r>
              <a:rPr lang="de-DE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  . . .</a:t>
            </a:r>
          </a:p>
        </p:txBody>
      </p:sp>
    </p:spTree>
    <p:extLst>
      <p:ext uri="{BB962C8B-B14F-4D97-AF65-F5344CB8AC3E}">
        <p14:creationId xmlns:p14="http://schemas.microsoft.com/office/powerpoint/2010/main" val="267688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343FDE8-7A1E-BD6C-F52F-9271BB29C7D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4E4EC-F44F-A0BB-C4B5-A491E90EA0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0BF9E18-45DA-6915-A381-E5DCB2BD4A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16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8CBC40D-4FC2-8398-FDCE-788B9E2D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Datenextraktion</a:t>
            </a:r>
          </a:p>
        </p:txBody>
      </p:sp>
      <p:pic>
        <p:nvPicPr>
          <p:cNvPr id="8" name="Grafik 7" descr="Ein Bild, das Text, Screenshot, Karte Menü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514A8E8A-240A-C461-7FA5-E3CC3D2365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-1" b="50503"/>
          <a:stretch/>
        </p:blipFill>
        <p:spPr>
          <a:xfrm>
            <a:off x="347471" y="1632750"/>
            <a:ext cx="4392298" cy="3634194"/>
          </a:xfrm>
          <a:prstGeom prst="rect">
            <a:avLst/>
          </a:prstGeom>
        </p:spPr>
      </p:pic>
      <p:pic>
        <p:nvPicPr>
          <p:cNvPr id="9" name="Grafik 8" descr="Ein Bild, das Text, Screenshot, Karte Menü enthält.&#10;&#10;Automatisch generierte Beschreibung">
            <a:extLst>
              <a:ext uri="{FF2B5EF4-FFF2-40B4-BE49-F238E27FC236}">
                <a16:creationId xmlns:a16="http://schemas.microsoft.com/office/drawing/2014/main" id="{6A0AFFB8-11C0-01E2-7A2F-02C36511C1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49552"/>
          <a:stretch/>
        </p:blipFill>
        <p:spPr>
          <a:xfrm>
            <a:off x="5138928" y="1274410"/>
            <a:ext cx="6126480" cy="5166356"/>
          </a:xfrm>
          <a:prstGeom prst="rect">
            <a:avLst/>
          </a:prstGeom>
        </p:spPr>
      </p:pic>
      <p:pic>
        <p:nvPicPr>
          <p:cNvPr id="10" name="Grafik 9" descr="Seilknoten mit einfarbiger Füllung">
            <a:extLst>
              <a:ext uri="{FF2B5EF4-FFF2-40B4-BE49-F238E27FC236}">
                <a16:creationId xmlns:a16="http://schemas.microsoft.com/office/drawing/2014/main" id="{8DF8D70E-5666-A099-E092-BC208B183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143258" y="5226916"/>
            <a:ext cx="458760" cy="458760"/>
          </a:xfrm>
          <a:prstGeom prst="rect">
            <a:avLst/>
          </a:prstGeom>
        </p:spPr>
      </p:pic>
      <p:pic>
        <p:nvPicPr>
          <p:cNvPr id="11" name="Grafik 10" descr="Seilknoten mit einfarbiger Füllung">
            <a:extLst>
              <a:ext uri="{FF2B5EF4-FFF2-40B4-BE49-F238E27FC236}">
                <a16:creationId xmlns:a16="http://schemas.microsoft.com/office/drawing/2014/main" id="{14FD305C-2795-8B2A-EE61-79A18D88D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0176243" y="860099"/>
            <a:ext cx="458760" cy="458760"/>
          </a:xfrm>
          <a:prstGeom prst="rect">
            <a:avLst/>
          </a:prstGeom>
        </p:spPr>
      </p:pic>
      <p:sp>
        <p:nvSpPr>
          <p:cNvPr id="5" name="Rechteck 4">
            <a:hlinkClick r:id="rId8" action="ppaction://hlinksldjump"/>
            <a:extLst>
              <a:ext uri="{FF2B5EF4-FFF2-40B4-BE49-F238E27FC236}">
                <a16:creationId xmlns:a16="http://schemas.microsoft.com/office/drawing/2014/main" id="{2E83BE61-026D-D0E5-0FE1-58DB537B4C5F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9" action="ppaction://hlinksldjump"/>
            <a:extLst>
              <a:ext uri="{FF2B5EF4-FFF2-40B4-BE49-F238E27FC236}">
                <a16:creationId xmlns:a16="http://schemas.microsoft.com/office/drawing/2014/main" id="{C88C4853-F32F-85DC-11AA-0BA36AF6238E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10" action="ppaction://hlinksldjump"/>
            <a:extLst>
              <a:ext uri="{FF2B5EF4-FFF2-40B4-BE49-F238E27FC236}">
                <a16:creationId xmlns:a16="http://schemas.microsoft.com/office/drawing/2014/main" id="{E9DE3892-7284-1F04-CAB1-FAB3A81C6CD5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5" name="Rechteck 14">
            <a:hlinkClick r:id="rId11" action="ppaction://hlinksldjump"/>
            <a:extLst>
              <a:ext uri="{FF2B5EF4-FFF2-40B4-BE49-F238E27FC236}">
                <a16:creationId xmlns:a16="http://schemas.microsoft.com/office/drawing/2014/main" id="{CDEBE484-1EAA-6507-B5EE-C83166728B69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114A73CD-F81E-32FA-F1DB-79B4AF3307D1}"/>
              </a:ext>
            </a:extLst>
          </p:cNvPr>
          <p:cNvSpPr/>
          <p:nvPr/>
        </p:nvSpPr>
        <p:spPr>
          <a:xfrm>
            <a:off x="814388" y="2181224"/>
            <a:ext cx="2428875" cy="3102841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12" action="ppaction://hlinksldjump"/>
            <a:extLst>
              <a:ext uri="{FF2B5EF4-FFF2-40B4-BE49-F238E27FC236}">
                <a16:creationId xmlns:a16="http://schemas.microsoft.com/office/drawing/2014/main" id="{D84687E5-9EF0-DA3B-F650-3CFD0E5FBC15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81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343FDE8-7A1E-BD6C-F52F-9271BB29C7D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4E4EC-F44F-A0BB-C4B5-A491E90EA0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8CBC40D-4FC2-8398-FDCE-788B9E2D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Datenextraktion</a:t>
            </a:r>
          </a:p>
        </p:txBody>
      </p:sp>
      <p:pic>
        <p:nvPicPr>
          <p:cNvPr id="8" name="Grafik 7" descr="Ein Bild, das Text, Screenshot, Karte Menü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514A8E8A-240A-C461-7FA5-E3CC3D2365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690" t="8119" r="8721" b="50502"/>
          <a:stretch/>
        </p:blipFill>
        <p:spPr>
          <a:xfrm>
            <a:off x="3945468" y="697718"/>
            <a:ext cx="7194972" cy="5681745"/>
          </a:xfrm>
          <a:prstGeom prst="rect">
            <a:avLst/>
          </a:prstGeom>
        </p:spPr>
      </p:pic>
      <p:sp>
        <p:nvSpPr>
          <p:cNvPr id="5" name="Rechteck 4">
            <a:hlinkClick r:id="rId6" action="ppaction://hlinksldjump"/>
            <a:extLst>
              <a:ext uri="{FF2B5EF4-FFF2-40B4-BE49-F238E27FC236}">
                <a16:creationId xmlns:a16="http://schemas.microsoft.com/office/drawing/2014/main" id="{2E83BE61-026D-D0E5-0FE1-58DB537B4C5F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7" action="ppaction://hlinksldjump"/>
            <a:extLst>
              <a:ext uri="{FF2B5EF4-FFF2-40B4-BE49-F238E27FC236}">
                <a16:creationId xmlns:a16="http://schemas.microsoft.com/office/drawing/2014/main" id="{C88C4853-F32F-85DC-11AA-0BA36AF6238E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E9DE3892-7284-1F04-CAB1-FAB3A81C6CD5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5" name="Rechteck 14">
            <a:hlinkClick r:id="rId9" action="ppaction://hlinksldjump"/>
            <a:extLst>
              <a:ext uri="{FF2B5EF4-FFF2-40B4-BE49-F238E27FC236}">
                <a16:creationId xmlns:a16="http://schemas.microsoft.com/office/drawing/2014/main" id="{CDEBE484-1EAA-6507-B5EE-C83166728B69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7" name="Rechteck 6">
            <a:hlinkClick r:id="rId10" action="ppaction://hlinksldjump"/>
            <a:extLst>
              <a:ext uri="{FF2B5EF4-FFF2-40B4-BE49-F238E27FC236}">
                <a16:creationId xmlns:a16="http://schemas.microsoft.com/office/drawing/2014/main" id="{D84687E5-9EF0-DA3B-F650-3CFD0E5FBC15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Foliennummernplatzhalter 4">
            <a:extLst>
              <a:ext uri="{FF2B5EF4-FFF2-40B4-BE49-F238E27FC236}">
                <a16:creationId xmlns:a16="http://schemas.microsoft.com/office/drawing/2014/main" id="{C3F94F78-E4ED-D209-CE02-99561418DB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418323" y="6457886"/>
            <a:ext cx="1439695" cy="400113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17</a:t>
            </a:fld>
            <a:r>
              <a:rPr lang="en-US" dirty="0"/>
              <a:t> von 32</a:t>
            </a:r>
          </a:p>
        </p:txBody>
      </p:sp>
    </p:spTree>
    <p:extLst>
      <p:ext uri="{BB962C8B-B14F-4D97-AF65-F5344CB8AC3E}">
        <p14:creationId xmlns:p14="http://schemas.microsoft.com/office/powerpoint/2010/main" val="893165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73B3AB9-AEE4-AF92-2A45-C011A3358C0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F0778B-E950-7EE9-AF8E-26233267D07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0B8A89-8D75-D4F8-9144-B90C5EA9A5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18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1C5C0BB-0CC4-AC3C-52DB-FEC89AD6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90" y="1128246"/>
            <a:ext cx="5034538" cy="582019"/>
          </a:xfrm>
        </p:spPr>
        <p:txBody>
          <a:bodyPr/>
          <a:lstStyle/>
          <a:p>
            <a:pPr algn="l"/>
            <a:r>
              <a:rPr lang="de-DE" dirty="0"/>
              <a:t>Klassenfunktionalität</a:t>
            </a:r>
          </a:p>
        </p:txBody>
      </p:sp>
      <p:pic>
        <p:nvPicPr>
          <p:cNvPr id="8" name="Grafik 7" descr="Ein Bild, das Screenshot, Text, Diagramm, Design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C1598679-022E-B509-2540-2C1E831422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68571" r="50056"/>
          <a:stretch/>
        </p:blipFill>
        <p:spPr>
          <a:xfrm>
            <a:off x="136850" y="2372073"/>
            <a:ext cx="2831592" cy="2355375"/>
          </a:xfrm>
          <a:prstGeom prst="rect">
            <a:avLst/>
          </a:prstGeom>
        </p:spPr>
      </p:pic>
      <p:pic>
        <p:nvPicPr>
          <p:cNvPr id="9" name="Grafik 8" descr="Ein Bild, das Screenshot, Text, Diagramm, Design enthält.&#10;&#10;Automatisch generierte Beschreibung">
            <a:hlinkClick r:id="rId6" action="ppaction://hlinksldjump"/>
            <a:extLst>
              <a:ext uri="{FF2B5EF4-FFF2-40B4-BE49-F238E27FC236}">
                <a16:creationId xmlns:a16="http://schemas.microsoft.com/office/drawing/2014/main" id="{E5861A56-466C-C688-4B8E-62B42E0ACB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49885" b="31461"/>
          <a:stretch/>
        </p:blipFill>
        <p:spPr>
          <a:xfrm>
            <a:off x="5705715" y="704312"/>
            <a:ext cx="3125863" cy="5650768"/>
          </a:xfrm>
          <a:prstGeom prst="rect">
            <a:avLst/>
          </a:prstGeom>
        </p:spPr>
      </p:pic>
      <p:pic>
        <p:nvPicPr>
          <p:cNvPr id="10" name="Grafik 9" descr="Ein Bild, das Screenshot, Text, Diagramm, Design enthält.&#10;&#10;Automatisch generierte Beschreibung">
            <a:hlinkClick r:id="rId7" action="ppaction://hlinksldjump"/>
            <a:extLst>
              <a:ext uri="{FF2B5EF4-FFF2-40B4-BE49-F238E27FC236}">
                <a16:creationId xmlns:a16="http://schemas.microsoft.com/office/drawing/2014/main" id="{B148CBAB-59A4-6BB6-E19D-80F01A3FA2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0056" t="68571"/>
          <a:stretch/>
        </p:blipFill>
        <p:spPr>
          <a:xfrm>
            <a:off x="2971800" y="2373788"/>
            <a:ext cx="2831592" cy="2355375"/>
          </a:xfrm>
          <a:prstGeom prst="rect">
            <a:avLst/>
          </a:prstGeom>
        </p:spPr>
      </p:pic>
      <p:pic>
        <p:nvPicPr>
          <p:cNvPr id="11" name="Grafik 10" descr="Ein Bild, das Screenshot, Text, Diagramm, Design enthält.&#10;&#10;Automatisch generierte Beschreibung">
            <a:hlinkClick r:id="rId8" action="ppaction://hlinksldjump"/>
            <a:extLst>
              <a:ext uri="{FF2B5EF4-FFF2-40B4-BE49-F238E27FC236}">
                <a16:creationId xmlns:a16="http://schemas.microsoft.com/office/drawing/2014/main" id="{0D0461DA-08CF-7639-EA15-E78C5E3B7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0115" t="24360" b="31461"/>
          <a:stretch/>
        </p:blipFill>
        <p:spPr>
          <a:xfrm>
            <a:off x="8831579" y="2712720"/>
            <a:ext cx="3111466" cy="3642360"/>
          </a:xfrm>
          <a:prstGeom prst="rect">
            <a:avLst/>
          </a:prstGeom>
        </p:spPr>
      </p:pic>
      <p:pic>
        <p:nvPicPr>
          <p:cNvPr id="12" name="Grafik 11" descr="Ein Bild, das Screenshot, Text, Diagramm, Design enthält.&#10;&#10;Automatisch generierte Beschreibung">
            <a:hlinkClick r:id="rId9" action="ppaction://hlinksldjump"/>
            <a:extLst>
              <a:ext uri="{FF2B5EF4-FFF2-40B4-BE49-F238E27FC236}">
                <a16:creationId xmlns:a16="http://schemas.microsoft.com/office/drawing/2014/main" id="{B6E96B07-C436-59C0-2EA7-C1C6775AA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0115" b="75640"/>
          <a:stretch/>
        </p:blipFill>
        <p:spPr>
          <a:xfrm>
            <a:off x="8831579" y="704312"/>
            <a:ext cx="3111465" cy="2008408"/>
          </a:xfrm>
          <a:prstGeom prst="rect">
            <a:avLst/>
          </a:prstGeom>
        </p:spPr>
      </p:pic>
      <p:pic>
        <p:nvPicPr>
          <p:cNvPr id="14" name="Grafik 13" descr="Seilknoten mit einfarbiger Füllung">
            <a:extLst>
              <a:ext uri="{FF2B5EF4-FFF2-40B4-BE49-F238E27FC236}">
                <a16:creationId xmlns:a16="http://schemas.microsoft.com/office/drawing/2014/main" id="{5B0F4885-1FD7-6EB5-8145-AE7A4F0354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2475568" y="1993900"/>
            <a:ext cx="458760" cy="458760"/>
          </a:xfrm>
          <a:prstGeom prst="rect">
            <a:avLst/>
          </a:prstGeom>
        </p:spPr>
      </p:pic>
      <p:pic>
        <p:nvPicPr>
          <p:cNvPr id="15" name="Grafik 14" descr="Seilknoten mit einfarbiger Füllung">
            <a:extLst>
              <a:ext uri="{FF2B5EF4-FFF2-40B4-BE49-F238E27FC236}">
                <a16:creationId xmlns:a16="http://schemas.microsoft.com/office/drawing/2014/main" id="{FBE217B3-595F-368A-C8E4-CFD1EF8C24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8444568" y="5872303"/>
            <a:ext cx="458760" cy="458760"/>
          </a:xfrm>
          <a:prstGeom prst="rect">
            <a:avLst/>
          </a:prstGeom>
        </p:spPr>
      </p:pic>
      <p:sp>
        <p:nvSpPr>
          <p:cNvPr id="5" name="Rechteck 4">
            <a:hlinkClick r:id="rId12" action="ppaction://hlinksldjump"/>
            <a:extLst>
              <a:ext uri="{FF2B5EF4-FFF2-40B4-BE49-F238E27FC236}">
                <a16:creationId xmlns:a16="http://schemas.microsoft.com/office/drawing/2014/main" id="{4F6E49A0-00C5-F745-8B4A-8C2AB3694C6D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13" action="ppaction://hlinksldjump"/>
            <a:extLst>
              <a:ext uri="{FF2B5EF4-FFF2-40B4-BE49-F238E27FC236}">
                <a16:creationId xmlns:a16="http://schemas.microsoft.com/office/drawing/2014/main" id="{A5F735AC-BD04-3BCA-53D7-66052031482C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6" name="Rechteck 15">
            <a:hlinkClick r:id="rId14" action="ppaction://hlinksldjump"/>
            <a:extLst>
              <a:ext uri="{FF2B5EF4-FFF2-40B4-BE49-F238E27FC236}">
                <a16:creationId xmlns:a16="http://schemas.microsoft.com/office/drawing/2014/main" id="{F5213337-AAD3-C434-DC23-81308F0DFF08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8" name="Rechteck 17">
            <a:hlinkClick r:id="rId15" action="ppaction://hlinksldjump"/>
            <a:extLst>
              <a:ext uri="{FF2B5EF4-FFF2-40B4-BE49-F238E27FC236}">
                <a16:creationId xmlns:a16="http://schemas.microsoft.com/office/drawing/2014/main" id="{84F90171-F838-EE32-1D16-AC8012A77FD0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8DDB58CD-EF3F-CD45-081C-9B6CE2CA5EF5}"/>
              </a:ext>
            </a:extLst>
          </p:cNvPr>
          <p:cNvSpPr/>
          <p:nvPr/>
        </p:nvSpPr>
        <p:spPr>
          <a:xfrm>
            <a:off x="2987674" y="2409824"/>
            <a:ext cx="2587625" cy="2085976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hlinkClick r:id="rId16" action="ppaction://hlinksldjump"/>
            <a:extLst>
              <a:ext uri="{FF2B5EF4-FFF2-40B4-BE49-F238E27FC236}">
                <a16:creationId xmlns:a16="http://schemas.microsoft.com/office/drawing/2014/main" id="{7DC9BF1A-87BE-E596-A914-5CB9B93CA23C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705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GetKeyValuePairs</a:t>
            </a:r>
            <a:r>
              <a:rPr lang="de-DE" cap="none" dirty="0"/>
              <a:t>() /</a:t>
            </a:r>
            <a:br>
              <a:rPr lang="de-DE" cap="none" dirty="0"/>
            </a:br>
            <a:r>
              <a:rPr lang="de-DE" cap="none" dirty="0" err="1"/>
              <a:t>GetKeyValuePair</a:t>
            </a:r>
            <a:br>
              <a:rPr lang="de-DE" cap="none" dirty="0"/>
            </a:br>
            <a:r>
              <a:rPr lang="de-DE" cap="none" dirty="0"/>
              <a:t>Groups()</a:t>
            </a:r>
          </a:p>
        </p:txBody>
      </p:sp>
      <p:pic>
        <p:nvPicPr>
          <p:cNvPr id="5" name="Grafik 4" descr="Ein Bild, das Screenshot, Text, Diagramm, Design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3AD99887-292D-5AFA-8309-D88B6FBD3C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3227" t="71887" r="8740" b="4967"/>
          <a:stretch/>
        </p:blipFill>
        <p:spPr>
          <a:xfrm>
            <a:off x="3945467" y="771678"/>
            <a:ext cx="7081654" cy="5696799"/>
          </a:xfrm>
          <a:prstGeom prst="rect">
            <a:avLst/>
          </a:prstGeom>
        </p:spPr>
      </p:pic>
      <p:sp>
        <p:nvSpPr>
          <p:cNvPr id="7" name="Textplatzhalter 4">
            <a:extLst>
              <a:ext uri="{FF2B5EF4-FFF2-40B4-BE49-F238E27FC236}">
                <a16:creationId xmlns:a16="http://schemas.microsoft.com/office/drawing/2014/main" id="{052E1E01-5FC8-DEF5-6F8E-B97E38346B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2430446"/>
            <a:ext cx="3612477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8" name="Rechteck 7">
            <a:hlinkClick r:id="rId6" action="ppaction://hlinksldjump"/>
            <a:extLst>
              <a:ext uri="{FF2B5EF4-FFF2-40B4-BE49-F238E27FC236}">
                <a16:creationId xmlns:a16="http://schemas.microsoft.com/office/drawing/2014/main" id="{C439AAD3-EB19-BD88-CC2C-0000E4FC01EF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6AEAF8E-FD42-6289-6765-00095FCCCF8C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28D8AA6-ED5D-95E5-1EBA-0560DCE45DA4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9CFFFE22-97D8-B247-8C3C-31B91C51F8B5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3988128D-A2B6-8643-BDAF-E38849A7B1FA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B0BFB4BC-FA9F-A7C6-E709-CD043107BA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418323" y="6457886"/>
            <a:ext cx="1439695" cy="400113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19</a:t>
            </a:fld>
            <a:r>
              <a:rPr lang="en-US" dirty="0"/>
              <a:t> von 32</a:t>
            </a:r>
          </a:p>
        </p:txBody>
      </p:sp>
    </p:spTree>
    <p:extLst>
      <p:ext uri="{BB962C8B-B14F-4D97-AF65-F5344CB8AC3E}">
        <p14:creationId xmlns:p14="http://schemas.microsoft.com/office/powerpoint/2010/main" val="400353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21BB56-539F-303E-BDA9-40F6A2972E7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0311D8-9A10-B28C-F474-164732BF83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5FEB32-B70C-AF18-7193-75386191D5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r>
              <a:rPr lang="en-US" dirty="0"/>
              <a:t> von 32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DB37BF1-D263-96B4-4450-A7D92A25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667" y="129884"/>
            <a:ext cx="7212863" cy="564204"/>
          </a:xfrm>
        </p:spPr>
        <p:txBody>
          <a:bodyPr/>
          <a:lstStyle/>
          <a:p>
            <a:r>
              <a:rPr lang="de-DE" dirty="0"/>
              <a:t>Inhalte der Präsentation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B94B83B-227A-8D5E-67BB-F06D91457FC2}"/>
              </a:ext>
            </a:extLst>
          </p:cNvPr>
          <p:cNvSpPr/>
          <p:nvPr/>
        </p:nvSpPr>
        <p:spPr>
          <a:xfrm>
            <a:off x="2129732" y="1858997"/>
            <a:ext cx="2531103" cy="1284120"/>
          </a:xfrm>
          <a:prstGeom prst="rect">
            <a:avLst/>
          </a:prstGeom>
          <a:solidFill>
            <a:srgbClr val="19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highlight>
                <a:srgbClr val="183B6A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B4001E4-D6FB-7D0D-4252-9B79E1E94985}"/>
              </a:ext>
            </a:extLst>
          </p:cNvPr>
          <p:cNvSpPr/>
          <p:nvPr/>
        </p:nvSpPr>
        <p:spPr>
          <a:xfrm>
            <a:off x="4830010" y="2944493"/>
            <a:ext cx="2531103" cy="1284120"/>
          </a:xfrm>
          <a:prstGeom prst="rect">
            <a:avLst/>
          </a:prstGeom>
          <a:solidFill>
            <a:srgbClr val="19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highlight>
                <a:srgbClr val="183B6A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31C2787-E53A-F408-8BB9-154837200B4E}"/>
              </a:ext>
            </a:extLst>
          </p:cNvPr>
          <p:cNvSpPr/>
          <p:nvPr/>
        </p:nvSpPr>
        <p:spPr>
          <a:xfrm>
            <a:off x="7529435" y="4105504"/>
            <a:ext cx="2531103" cy="1284120"/>
          </a:xfrm>
          <a:prstGeom prst="rect">
            <a:avLst/>
          </a:prstGeom>
          <a:solidFill>
            <a:srgbClr val="19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highlight>
                <a:srgbClr val="183B6A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4B3E233-99B5-3E83-A6A6-70EBBF174671}"/>
              </a:ext>
            </a:extLst>
          </p:cNvPr>
          <p:cNvSpPr/>
          <p:nvPr/>
        </p:nvSpPr>
        <p:spPr>
          <a:xfrm>
            <a:off x="2139670" y="4089608"/>
            <a:ext cx="2531103" cy="1284120"/>
          </a:xfrm>
          <a:prstGeom prst="rect">
            <a:avLst/>
          </a:prstGeom>
          <a:solidFill>
            <a:srgbClr val="19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highlight>
                <a:srgbClr val="183B6A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B819092-59ED-047C-8B8B-4B7AE33C225B}"/>
              </a:ext>
            </a:extLst>
          </p:cNvPr>
          <p:cNvSpPr/>
          <p:nvPr/>
        </p:nvSpPr>
        <p:spPr>
          <a:xfrm>
            <a:off x="7537014" y="1863622"/>
            <a:ext cx="2531103" cy="1284120"/>
          </a:xfrm>
          <a:prstGeom prst="rect">
            <a:avLst/>
          </a:prstGeom>
          <a:solidFill>
            <a:srgbClr val="193C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highlight>
                <a:srgbClr val="183B6A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fik 11" descr="Beenden mit einfarbiger Füllung">
            <a:extLst>
              <a:ext uri="{FF2B5EF4-FFF2-40B4-BE49-F238E27FC236}">
                <a16:creationId xmlns:a16="http://schemas.microsoft.com/office/drawing/2014/main" id="{2CE5F77C-9E5C-8B9F-4411-FFB6510F4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86353" y="1951177"/>
            <a:ext cx="662454" cy="662454"/>
          </a:xfrm>
          <a:prstGeom prst="rect">
            <a:avLst/>
          </a:prstGeom>
        </p:spPr>
      </p:pic>
      <p:pic>
        <p:nvPicPr>
          <p:cNvPr id="13" name="Grafik 12" descr="Abzeichen Tick1 mit einfarbiger Füllung">
            <a:extLst>
              <a:ext uri="{FF2B5EF4-FFF2-40B4-BE49-F238E27FC236}">
                <a16:creationId xmlns:a16="http://schemas.microsoft.com/office/drawing/2014/main" id="{4782D2FE-495E-D8F2-C876-1317A5663B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16937" y="4177667"/>
            <a:ext cx="685498" cy="685498"/>
          </a:xfrm>
          <a:prstGeom prst="rect">
            <a:avLst/>
          </a:prstGeom>
        </p:spPr>
      </p:pic>
      <p:pic>
        <p:nvPicPr>
          <p:cNvPr id="14" name="Grafik 13" descr="Entscheidungsdiagramm mit einfarbiger Füllung">
            <a:extLst>
              <a:ext uri="{FF2B5EF4-FFF2-40B4-BE49-F238E27FC236}">
                <a16:creationId xmlns:a16="http://schemas.microsoft.com/office/drawing/2014/main" id="{B34ACE7A-1A7A-FA6C-69BD-217110FFA0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723793" y="3052406"/>
            <a:ext cx="746325" cy="746325"/>
          </a:xfrm>
          <a:prstGeom prst="rect">
            <a:avLst/>
          </a:prstGeom>
        </p:spPr>
      </p:pic>
      <p:pic>
        <p:nvPicPr>
          <p:cNvPr id="16" name="Grafik 15" descr="Programmierer mit einfarbiger Füllung">
            <a:extLst>
              <a:ext uri="{FF2B5EF4-FFF2-40B4-BE49-F238E27FC236}">
                <a16:creationId xmlns:a16="http://schemas.microsoft.com/office/drawing/2014/main" id="{39E3A1A6-02CA-AC32-36B2-62E9DCCDD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037381" y="4141345"/>
            <a:ext cx="752444" cy="752444"/>
          </a:xfrm>
          <a:prstGeom prst="rect">
            <a:avLst/>
          </a:prstGeom>
        </p:spPr>
      </p:pic>
      <p:pic>
        <p:nvPicPr>
          <p:cNvPr id="17" name="Grafik 16" descr="Gantt-Diagramm mit einfarbiger Füllung">
            <a:extLst>
              <a:ext uri="{FF2B5EF4-FFF2-40B4-BE49-F238E27FC236}">
                <a16:creationId xmlns:a16="http://schemas.microsoft.com/office/drawing/2014/main" id="{F0E5BD0A-CC83-91FD-1723-96E284E490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508280" y="1930203"/>
            <a:ext cx="683428" cy="68342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BA94F4D9-01F9-2191-3E48-E8B96928659C}"/>
              </a:ext>
            </a:extLst>
          </p:cNvPr>
          <p:cNvSpPr txBox="1"/>
          <p:nvPr/>
        </p:nvSpPr>
        <p:spPr>
          <a:xfrm>
            <a:off x="4829482" y="3798732"/>
            <a:ext cx="252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Entwurf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B749CF9-981B-AD24-941D-0382B31A401E}"/>
              </a:ext>
            </a:extLst>
          </p:cNvPr>
          <p:cNvSpPr txBox="1"/>
          <p:nvPr/>
        </p:nvSpPr>
        <p:spPr>
          <a:xfrm>
            <a:off x="2115374" y="4893790"/>
            <a:ext cx="252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dirty="0">
                <a:solidFill>
                  <a:prstClr val="white"/>
                </a:solidFill>
                <a:latin typeface="Arial Nova Cond" panose="020B0506020202020204" pitchFamily="34" charset="0"/>
              </a:rPr>
              <a:t>Durchführung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 panose="020B0506020202020204" pitchFamily="34" charset="0"/>
              <a:ea typeface="+mn-ea"/>
              <a:cs typeface="+mn-cs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3727720-AD28-B50B-F227-9F7C514C841E}"/>
              </a:ext>
            </a:extLst>
          </p:cNvPr>
          <p:cNvSpPr txBox="1"/>
          <p:nvPr/>
        </p:nvSpPr>
        <p:spPr>
          <a:xfrm>
            <a:off x="7517022" y="2670831"/>
            <a:ext cx="252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dirty="0">
                <a:solidFill>
                  <a:prstClr val="white"/>
                </a:solidFill>
                <a:latin typeface="Arial Nova Cond" panose="020B0506020202020204" pitchFamily="34" charset="0"/>
              </a:rPr>
              <a:t>Planung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 panose="020B0506020202020204" pitchFamily="34" charset="0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5DD0A4A-5684-8838-A897-7E5B790979CF}"/>
              </a:ext>
            </a:extLst>
          </p:cNvPr>
          <p:cNvSpPr txBox="1"/>
          <p:nvPr/>
        </p:nvSpPr>
        <p:spPr>
          <a:xfrm>
            <a:off x="2129204" y="2613632"/>
            <a:ext cx="252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dirty="0">
                <a:solidFill>
                  <a:prstClr val="white"/>
                </a:solidFill>
                <a:latin typeface="Arial Nova Cond" panose="020B0506020202020204" pitchFamily="34" charset="0"/>
              </a:rPr>
              <a:t>Ausgangssituation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 panose="020B0506020202020204" pitchFamily="34" charset="0"/>
              <a:ea typeface="+mn-ea"/>
              <a:cs typeface="+mn-cs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E46AFC0-4AC8-099F-E8F2-D9AF7E71D759}"/>
              </a:ext>
            </a:extLst>
          </p:cNvPr>
          <p:cNvSpPr txBox="1"/>
          <p:nvPr/>
        </p:nvSpPr>
        <p:spPr>
          <a:xfrm>
            <a:off x="7534035" y="4863166"/>
            <a:ext cx="252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400" b="1" dirty="0">
                <a:solidFill>
                  <a:prstClr val="white"/>
                </a:solidFill>
                <a:latin typeface="Arial Nova Cond" panose="020B0506020202020204" pitchFamily="34" charset="0"/>
              </a:rPr>
              <a:t>Projektergebnis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 Cond" panose="020B0506020202020204" pitchFamily="34" charset="0"/>
              <a:ea typeface="+mn-ea"/>
              <a:cs typeface="+mn-cs"/>
            </a:endParaRPr>
          </a:p>
        </p:txBody>
      </p:sp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21BA8F8A-DECB-6870-5388-8B83B893F08D}"/>
              </a:ext>
            </a:extLst>
          </p:cNvPr>
          <p:cNvSpPr/>
          <p:nvPr/>
        </p:nvSpPr>
        <p:spPr>
          <a:xfrm>
            <a:off x="4660834" y="2259707"/>
            <a:ext cx="2873201" cy="353924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2580CC69-2B02-9806-33D7-D8C5C6007CA8}"/>
              </a:ext>
            </a:extLst>
          </p:cNvPr>
          <p:cNvSpPr/>
          <p:nvPr/>
        </p:nvSpPr>
        <p:spPr>
          <a:xfrm>
            <a:off x="4670773" y="4528758"/>
            <a:ext cx="2856462" cy="353924"/>
          </a:xfrm>
          <a:prstGeom prst="right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gebogen 27">
            <a:extLst>
              <a:ext uri="{FF2B5EF4-FFF2-40B4-BE49-F238E27FC236}">
                <a16:creationId xmlns:a16="http://schemas.microsoft.com/office/drawing/2014/main" id="{284104F8-2E89-D2B6-8A62-FC678E9D737B}"/>
              </a:ext>
            </a:extLst>
          </p:cNvPr>
          <p:cNvSpPr/>
          <p:nvPr/>
        </p:nvSpPr>
        <p:spPr>
          <a:xfrm rot="10800000">
            <a:off x="7360912" y="3143117"/>
            <a:ext cx="1434828" cy="693610"/>
          </a:xfrm>
          <a:prstGeom prst="bent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1" name="Pfeil: gebogen 30">
            <a:extLst>
              <a:ext uri="{FF2B5EF4-FFF2-40B4-BE49-F238E27FC236}">
                <a16:creationId xmlns:a16="http://schemas.microsoft.com/office/drawing/2014/main" id="{9797F283-1356-EFFA-AB24-CFC60E830A05}"/>
              </a:ext>
            </a:extLst>
          </p:cNvPr>
          <p:cNvSpPr/>
          <p:nvPr/>
        </p:nvSpPr>
        <p:spPr>
          <a:xfrm rot="5400000" flipV="1">
            <a:off x="3694617" y="2955536"/>
            <a:ext cx="672231" cy="1597901"/>
          </a:xfrm>
          <a:prstGeom prst="bentArrow">
            <a:avLst/>
          </a:prstGeom>
          <a:solidFill>
            <a:srgbClr val="FF99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9" name="Titel 4">
            <a:extLst>
              <a:ext uri="{FF2B5EF4-FFF2-40B4-BE49-F238E27FC236}">
                <a16:creationId xmlns:a16="http://schemas.microsoft.com/office/drawing/2014/main" id="{54F7EAA5-2992-F723-F41C-6B2DB61A4D60}"/>
              </a:ext>
            </a:extLst>
          </p:cNvPr>
          <p:cNvSpPr txBox="1">
            <a:spLocks/>
          </p:cNvSpPr>
          <p:nvPr/>
        </p:nvSpPr>
        <p:spPr>
          <a:xfrm>
            <a:off x="4660834" y="1494955"/>
            <a:ext cx="2870333" cy="564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15 Minuten</a:t>
            </a:r>
          </a:p>
        </p:txBody>
      </p:sp>
    </p:spTree>
    <p:extLst>
      <p:ext uri="{BB962C8B-B14F-4D97-AF65-F5344CB8AC3E}">
        <p14:creationId xmlns:p14="http://schemas.microsoft.com/office/powerpoint/2010/main" val="1825733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9490E5-8F8D-2BAF-1754-A22AE1DD534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A8B46A7-5014-1D06-8CBD-015674A33D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27F8B6-91E9-0701-CFF7-350A8C00AD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20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EB03EB0-42B9-606A-D79D-160A2870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: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C802E31-6E1C-111F-8500-08C03A28DF73}"/>
              </a:ext>
            </a:extLst>
          </p:cNvPr>
          <p:cNvSpPr/>
          <p:nvPr/>
        </p:nvSpPr>
        <p:spPr>
          <a:xfrm>
            <a:off x="487681" y="1417320"/>
            <a:ext cx="7338060" cy="4178809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hlinkClick r:id="rId3" action="ppaction://hlinksldjump"/>
            <a:extLst>
              <a:ext uri="{FF2B5EF4-FFF2-40B4-BE49-F238E27FC236}">
                <a16:creationId xmlns:a16="http://schemas.microsoft.com/office/drawing/2014/main" id="{337CA9EF-F5FE-C172-160D-085727F68070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DD75E124-6A31-D6C5-46BA-18C71F51E657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0E77065C-ABDF-3F05-A027-1B7F5D966550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4" name="Rechteck 13">
            <a:hlinkClick r:id="rId6" action="ppaction://hlinksldjump"/>
            <a:extLst>
              <a:ext uri="{FF2B5EF4-FFF2-40B4-BE49-F238E27FC236}">
                <a16:creationId xmlns:a16="http://schemas.microsoft.com/office/drawing/2014/main" id="{92E81205-C120-6916-A605-1248B33B127C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5D871492-D673-38A4-AAC6-FE48D8F98E41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6" name="Textplatzhalter 1">
            <a:extLst>
              <a:ext uri="{FF2B5EF4-FFF2-40B4-BE49-F238E27FC236}">
                <a16:creationId xmlns:a16="http://schemas.microsoft.com/office/drawing/2014/main" id="{42AC9312-F5AD-F27F-BB2C-563EC159F7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69982" y="1874186"/>
            <a:ext cx="3588035" cy="3368217"/>
          </a:xfrm>
        </p:spPr>
        <p:txBody>
          <a:bodyPr/>
          <a:lstStyle/>
          <a:p>
            <a:r>
              <a:rPr lang="de-DE" dirty="0"/>
              <a:t>Klasse </a:t>
            </a:r>
            <a:r>
              <a:rPr lang="de-DE" dirty="0" err="1"/>
              <a:t>KeyValuePairReader</a:t>
            </a:r>
            <a:endParaRPr lang="de-DE" dirty="0"/>
          </a:p>
          <a:p>
            <a:r>
              <a:rPr lang="de-DE" dirty="0"/>
              <a:t>Dynamische Methode </a:t>
            </a:r>
            <a:r>
              <a:rPr lang="de-DE" dirty="0" err="1"/>
              <a:t>ReadFile</a:t>
            </a:r>
            <a:r>
              <a:rPr lang="de-DE" dirty="0"/>
              <a:t>()</a:t>
            </a:r>
          </a:p>
        </p:txBody>
      </p:sp>
      <p:pic>
        <p:nvPicPr>
          <p:cNvPr id="17" name="Grafik 1">
            <a:extLst>
              <a:ext uri="{FF2B5EF4-FFF2-40B4-BE49-F238E27FC236}">
                <a16:creationId xmlns:a16="http://schemas.microsoft.com/office/drawing/2014/main" id="{647C31E7-D7AE-BFF8-10D5-5D877AB99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062" b="16241"/>
          <a:stretch/>
        </p:blipFill>
        <p:spPr bwMode="auto">
          <a:xfrm>
            <a:off x="487679" y="1425201"/>
            <a:ext cx="6088381" cy="4130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66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3F6D154-4756-9FF9-26E9-894288A50B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Kompositionsklasse </a:t>
            </a:r>
            <a:r>
              <a:rPr lang="de-DE" dirty="0" err="1"/>
              <a:t>PdfFileData</a:t>
            </a:r>
            <a:endParaRPr lang="de-DE" dirty="0"/>
          </a:p>
          <a:p>
            <a:r>
              <a:rPr lang="de-DE" dirty="0"/>
              <a:t>Methode </a:t>
            </a:r>
            <a:r>
              <a:rPr lang="de-DE" dirty="0" err="1"/>
              <a:t>GetFieldTable</a:t>
            </a:r>
            <a:r>
              <a:rPr lang="de-DE" dirty="0"/>
              <a:t>()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31E3B4-B64A-F693-FAAB-56701C9DC1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7A0969-50CF-1274-BDE0-00BAEC329B8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85B1932-39B3-F84A-2C0D-79FCC28E49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21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F1AA7CE-4B96-24C2-5942-F05A9D80A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:</a:t>
            </a: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B4E8BB46-FA31-B8CC-8E0B-DACCEED68B3A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C080912A-A6E8-234B-FA27-AF5B9CBD45CD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9E1F0EDB-CE54-810D-91E5-3CB054C10431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6" action="ppaction://hlinksldjump"/>
            <a:extLst>
              <a:ext uri="{FF2B5EF4-FFF2-40B4-BE49-F238E27FC236}">
                <a16:creationId xmlns:a16="http://schemas.microsoft.com/office/drawing/2014/main" id="{900FF1D6-BE4E-1153-9C50-EB51541CB207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8" name="Rechteck 7">
            <a:hlinkClick r:id="rId7" action="ppaction://hlinksldjump"/>
            <a:extLst>
              <a:ext uri="{FF2B5EF4-FFF2-40B4-BE49-F238E27FC236}">
                <a16:creationId xmlns:a16="http://schemas.microsoft.com/office/drawing/2014/main" id="{EB5296A9-E6D7-8EC9-D2F1-1CF3AF3EE03E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B7B379-3241-D67B-7213-23AD6BD34723}"/>
              </a:ext>
            </a:extLst>
          </p:cNvPr>
          <p:cNvSpPr/>
          <p:nvPr/>
        </p:nvSpPr>
        <p:spPr>
          <a:xfrm>
            <a:off x="487681" y="1417320"/>
            <a:ext cx="7338060" cy="4178809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0" name="Grafik 1">
            <a:extLst>
              <a:ext uri="{FF2B5EF4-FFF2-40B4-BE49-F238E27FC236}">
                <a16:creationId xmlns:a16="http://schemas.microsoft.com/office/drawing/2014/main" id="{8D155EA9-603A-47BD-E56A-1B04633B8A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43" b="27514"/>
          <a:stretch/>
        </p:blipFill>
        <p:spPr bwMode="auto">
          <a:xfrm>
            <a:off x="495301" y="1848409"/>
            <a:ext cx="7310437" cy="3161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036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C2C765B-EFE9-EEB4-5817-164A8BC47B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Klasse </a:t>
            </a:r>
            <a:r>
              <a:rPr lang="de-DE" dirty="0" err="1"/>
              <a:t>KeyValuePairReader</a:t>
            </a:r>
            <a:r>
              <a:rPr lang="de-DE" dirty="0"/>
              <a:t> </a:t>
            </a:r>
          </a:p>
          <a:p>
            <a:r>
              <a:rPr lang="de-DE" dirty="0"/>
              <a:t>Dynamische Methode </a:t>
            </a:r>
            <a:r>
              <a:rPr lang="de-DE" dirty="0" err="1"/>
              <a:t>ExtractSearchKeyValue</a:t>
            </a:r>
            <a:r>
              <a:rPr lang="de-DE" dirty="0"/>
              <a:t>()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337A42E-1279-19B2-A0C4-35DFBDD54E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1F707F-54A8-BABF-3D29-3726C81D72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1C8810-EF13-C43D-8C28-99F785D782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22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103AE3D3-5E0B-A636-B762-E2EDF9BC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 :</a:t>
            </a:r>
          </a:p>
        </p:txBody>
      </p:sp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9ED3DA51-8395-9CA0-67F8-2FAD5352E431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CF8E3EF6-6763-8CF5-F10D-5DDCBC02A048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5" action="ppaction://hlinksldjump"/>
            <a:extLst>
              <a:ext uri="{FF2B5EF4-FFF2-40B4-BE49-F238E27FC236}">
                <a16:creationId xmlns:a16="http://schemas.microsoft.com/office/drawing/2014/main" id="{42CEB125-6E32-EF67-0B81-33C50C2BB9E6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6" action="ppaction://hlinksldjump"/>
            <a:extLst>
              <a:ext uri="{FF2B5EF4-FFF2-40B4-BE49-F238E27FC236}">
                <a16:creationId xmlns:a16="http://schemas.microsoft.com/office/drawing/2014/main" id="{3D94260A-1E61-F9B1-0962-DBD83CC24D1B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8" name="Rechteck 7">
            <a:hlinkClick r:id="rId7" action="ppaction://hlinksldjump"/>
            <a:extLst>
              <a:ext uri="{FF2B5EF4-FFF2-40B4-BE49-F238E27FC236}">
                <a16:creationId xmlns:a16="http://schemas.microsoft.com/office/drawing/2014/main" id="{B6D4F58B-59D8-055D-5D4F-30E0B750D9DE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A1293DD-B9BF-19CA-1991-9218E1165D02}"/>
              </a:ext>
            </a:extLst>
          </p:cNvPr>
          <p:cNvSpPr/>
          <p:nvPr/>
        </p:nvSpPr>
        <p:spPr>
          <a:xfrm>
            <a:off x="487681" y="1417320"/>
            <a:ext cx="7338060" cy="4178809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Grafik 1">
            <a:extLst>
              <a:ext uri="{FF2B5EF4-FFF2-40B4-BE49-F238E27FC236}">
                <a16:creationId xmlns:a16="http://schemas.microsoft.com/office/drawing/2014/main" id="{59BB296C-E68C-9B82-6689-B7D4A37558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344" r="13594"/>
          <a:stretch/>
        </p:blipFill>
        <p:spPr bwMode="auto">
          <a:xfrm>
            <a:off x="495301" y="1766939"/>
            <a:ext cx="7293855" cy="3475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037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B790CAE-BFC6-E1E6-1F81-B869261BD42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2425789-0494-79F7-3E99-858AC6965E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F9E61-E944-0A68-5C02-CC9E2B4A650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23</a:t>
            </a:fld>
            <a:r>
              <a:rPr lang="en-US" dirty="0"/>
              <a:t> von 32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1739D4-3195-D9AE-7AF8-0D9C36A7D8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Test integriert in Neukunden-Routine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0A4C548-4C63-EF58-2246-33BCF4CC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Black-Box-Test</a:t>
            </a:r>
          </a:p>
        </p:txBody>
      </p:sp>
      <p:sp>
        <p:nvSpPr>
          <p:cNvPr id="9" name="Rechteck 8">
            <a:hlinkClick r:id="rId3" action="ppaction://hlinksldjump"/>
            <a:extLst>
              <a:ext uri="{FF2B5EF4-FFF2-40B4-BE49-F238E27FC236}">
                <a16:creationId xmlns:a16="http://schemas.microsoft.com/office/drawing/2014/main" id="{DEEB4A1B-4C8E-BCD9-DE0C-17C9BD89C5C9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F9A44D93-A8A6-4535-78A7-34C4981B4220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6" name="Rechteck 15">
            <a:hlinkClick r:id="rId5" action="ppaction://hlinksldjump"/>
            <a:extLst>
              <a:ext uri="{FF2B5EF4-FFF2-40B4-BE49-F238E27FC236}">
                <a16:creationId xmlns:a16="http://schemas.microsoft.com/office/drawing/2014/main" id="{62711B40-DBCE-7A18-EB2F-E1C9C9B393D3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8" name="Rechteck 17">
            <a:hlinkClick r:id="rId6" action="ppaction://hlinksldjump"/>
            <a:extLst>
              <a:ext uri="{FF2B5EF4-FFF2-40B4-BE49-F238E27FC236}">
                <a16:creationId xmlns:a16="http://schemas.microsoft.com/office/drawing/2014/main" id="{99385F96-8EE0-37E4-2820-F3297B3B3456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206E149B-D464-EF3E-3DA7-98CC11FFEBB9}"/>
                  </a:ext>
                </a:extLst>
              </p14:cNvPr>
              <p14:cNvContentPartPr/>
              <p14:nvPr/>
            </p14:nvContentPartPr>
            <p14:xfrm>
              <a:off x="2770920" y="2589120"/>
              <a:ext cx="360" cy="36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206E149B-D464-EF3E-3DA7-98CC11FFEBB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61560" y="257976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hteck 9">
            <a:hlinkClick r:id="rId17" action="ppaction://hlinksldjump"/>
            <a:extLst>
              <a:ext uri="{FF2B5EF4-FFF2-40B4-BE49-F238E27FC236}">
                <a16:creationId xmlns:a16="http://schemas.microsoft.com/office/drawing/2014/main" id="{8EB2740C-594E-44D7-AD73-2D8E4124A0BE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pic>
        <p:nvPicPr>
          <p:cNvPr id="21" name="Grafik 20" descr="Ein Bild, das Text, Screenshot, Software, Computersymbol enthält.&#10;&#10;Automatisch generierte Beschreibung">
            <a:hlinkClick r:id="rId18" action="ppaction://hlinksldjump"/>
            <a:extLst>
              <a:ext uri="{FF2B5EF4-FFF2-40B4-BE49-F238E27FC236}">
                <a16:creationId xmlns:a16="http://schemas.microsoft.com/office/drawing/2014/main" id="{49BBCA77-EAF7-D502-4BE4-6E589F6306AF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7232" t="5056" r="26451" b="22900"/>
          <a:stretch/>
        </p:blipFill>
        <p:spPr>
          <a:xfrm>
            <a:off x="4700292" y="3975628"/>
            <a:ext cx="3083257" cy="23010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4" name="Grafik 23" descr="Ein Bild, das Text, Screenshot, Software, Computer enthält.&#10;&#10;Automatisch generierte Beschreibung">
            <a:hlinkClick r:id="rId21" action="ppaction://hlinksldjump"/>
            <a:extLst>
              <a:ext uri="{FF2B5EF4-FFF2-40B4-BE49-F238E27FC236}">
                <a16:creationId xmlns:a16="http://schemas.microsoft.com/office/drawing/2014/main" id="{82009403-65D7-FFDA-AF3B-B86A786D022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7365" t="4553" r="23047" b="38771"/>
          <a:stretch/>
        </p:blipFill>
        <p:spPr>
          <a:xfrm>
            <a:off x="379291" y="3975628"/>
            <a:ext cx="3523668" cy="20906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5" name="Grafik 24" descr="Ein Bild, das Text, Screenshot, Diagramm enthält.&#10;&#10;Automatisch generierte Beschreibung">
            <a:hlinkClick r:id="rId24" action="ppaction://hlinksldjump"/>
            <a:extLst>
              <a:ext uri="{FF2B5EF4-FFF2-40B4-BE49-F238E27FC236}">
                <a16:creationId xmlns:a16="http://schemas.microsoft.com/office/drawing/2014/main" id="{0C642099-A33C-FF58-7EEB-74CCC995C901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8353" r="-1" b="25751"/>
          <a:stretch/>
        </p:blipFill>
        <p:spPr>
          <a:xfrm>
            <a:off x="4700292" y="1315844"/>
            <a:ext cx="3180319" cy="20002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6" name="Grafik 25" descr="Ein Bild, das Text, Screenshot, Software, Person enthält.&#10;&#10;Automatisch generierte Beschreibung">
            <a:hlinkClick r:id="rId27" action="ppaction://hlinksldjump"/>
            <a:extLst>
              <a:ext uri="{FF2B5EF4-FFF2-40B4-BE49-F238E27FC236}">
                <a16:creationId xmlns:a16="http://schemas.microsoft.com/office/drawing/2014/main" id="{743D7586-F14A-E383-BFC7-EE204CE1CBE2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914" t="19773" r="18626"/>
          <a:stretch/>
        </p:blipFill>
        <p:spPr>
          <a:xfrm>
            <a:off x="1660209" y="1315844"/>
            <a:ext cx="2242750" cy="20002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7" name="Grafik 26" descr="Ein Bild, das Text, Screenshot, Software, Computersymbol enthält.&#10;&#10;Automatisch generierte Beschreibung">
            <a:hlinkClick r:id="rId18" action="ppaction://hlinksldjump"/>
            <a:extLst>
              <a:ext uri="{FF2B5EF4-FFF2-40B4-BE49-F238E27FC236}">
                <a16:creationId xmlns:a16="http://schemas.microsoft.com/office/drawing/2014/main" id="{04055894-314E-E3FD-43C4-2223636A21B1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aintStrokes/>
                    </a14:imgEffect>
                  </a14:imgLayer>
                </a14:imgProps>
              </a:ext>
            </a:extLst>
          </a:blip>
          <a:srcRect l="33059" t="20904" r="56278" b="26039"/>
          <a:stretch/>
        </p:blipFill>
        <p:spPr>
          <a:xfrm>
            <a:off x="5900737" y="4477790"/>
            <a:ext cx="496376" cy="1696791"/>
          </a:xfrm>
          <a:prstGeom prst="rect">
            <a:avLst/>
          </a:prstGeom>
          <a:ln w="38100">
            <a:solidFill>
              <a:srgbClr val="FF9900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966244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F154E2-0D6F-51EB-E1A6-3E743A5215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8962F-AF52-6D63-C213-CEBF752CEC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pic>
        <p:nvPicPr>
          <p:cNvPr id="8" name="Grafik 7" descr="Ein Bild, das Text, Screenshot, Software, Person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5609B347-F3F2-C27B-75F4-D80BC0A578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7914" t="19773" r="18626"/>
          <a:stretch/>
        </p:blipFill>
        <p:spPr>
          <a:xfrm>
            <a:off x="3486150" y="802952"/>
            <a:ext cx="6151467" cy="54863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158149-CF14-6D6B-66C0-03791BD29C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611" y="1279826"/>
            <a:ext cx="2669290" cy="4313254"/>
          </a:xfrm>
        </p:spPr>
        <p:txBody>
          <a:bodyPr/>
          <a:lstStyle/>
          <a:p>
            <a:r>
              <a:rPr lang="de-DE" dirty="0"/>
              <a:t>Anmeldebildschirm</a:t>
            </a:r>
          </a:p>
          <a:p>
            <a:r>
              <a:rPr lang="de-DE" dirty="0"/>
              <a:t>Web-GUI von </a:t>
            </a:r>
            <a:r>
              <a:rPr lang="de-DE" dirty="0" err="1"/>
              <a:t>ClassCOCKPIT</a:t>
            </a:r>
            <a:r>
              <a:rPr lang="de-DE" dirty="0"/>
              <a:t> Data Cloud</a:t>
            </a:r>
          </a:p>
          <a:p>
            <a:endParaRPr lang="de-DE" dirty="0"/>
          </a:p>
        </p:txBody>
      </p:sp>
      <p:sp>
        <p:nvSpPr>
          <p:cNvPr id="6" name="Rechteck 5">
            <a:hlinkClick r:id="rId6" action="ppaction://hlinksldjump"/>
            <a:extLst>
              <a:ext uri="{FF2B5EF4-FFF2-40B4-BE49-F238E27FC236}">
                <a16:creationId xmlns:a16="http://schemas.microsoft.com/office/drawing/2014/main" id="{F73050EE-E6F4-366F-C70F-F5B8FBA78314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F2B8C4EC-007B-35F8-61E2-725A8BC3650E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48914779-FFC7-8D5B-3E1C-29C296C3C653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F5A4BBAD-D7B5-A760-6A5D-6D21C8624A72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C0866F72-73BB-52A5-E656-3280E974429D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7" name="Foliennummernplatzhalter 4">
            <a:extLst>
              <a:ext uri="{FF2B5EF4-FFF2-40B4-BE49-F238E27FC236}">
                <a16:creationId xmlns:a16="http://schemas.microsoft.com/office/drawing/2014/main" id="{263B6C75-A4FB-CBB1-F5F8-815EADB538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418323" y="6457886"/>
            <a:ext cx="1439695" cy="400113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24</a:t>
            </a:fld>
            <a:r>
              <a:rPr lang="en-US" dirty="0"/>
              <a:t> von 32</a:t>
            </a:r>
          </a:p>
        </p:txBody>
      </p:sp>
    </p:spTree>
    <p:extLst>
      <p:ext uri="{BB962C8B-B14F-4D97-AF65-F5344CB8AC3E}">
        <p14:creationId xmlns:p14="http://schemas.microsoft.com/office/powerpoint/2010/main" val="160912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F154E2-0D6F-51EB-E1A6-3E743A5215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8962F-AF52-6D63-C213-CEBF752CEC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B88819-73D7-58AA-03B4-C5FCC60A14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8120" y="1279826"/>
            <a:ext cx="1581693" cy="4313254"/>
          </a:xfrm>
        </p:spPr>
        <p:txBody>
          <a:bodyPr/>
          <a:lstStyle/>
          <a:p>
            <a:r>
              <a:rPr lang="de-DE" dirty="0"/>
              <a:t>Ticketliste  (noch leer)</a:t>
            </a:r>
          </a:p>
          <a:p>
            <a:r>
              <a:rPr lang="de-DE" dirty="0"/>
              <a:t>Anlage-Button</a:t>
            </a:r>
          </a:p>
        </p:txBody>
      </p:sp>
      <p:pic>
        <p:nvPicPr>
          <p:cNvPr id="18" name="Grafik 17" descr="Ein Bild, das Text, Screenshot, Diagramm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668D6C25-CAF2-A9FA-C86C-00D5F41530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8353" r="-1" b="25751"/>
          <a:stretch/>
        </p:blipFill>
        <p:spPr>
          <a:xfrm>
            <a:off x="2213702" y="814040"/>
            <a:ext cx="8695634" cy="54690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AF5931AB-9FAA-BC14-E446-488D6D18769E}"/>
              </a:ext>
            </a:extLst>
          </p:cNvPr>
          <p:cNvSpPr/>
          <p:nvPr/>
        </p:nvSpPr>
        <p:spPr>
          <a:xfrm>
            <a:off x="9029701" y="1766808"/>
            <a:ext cx="1036320" cy="336312"/>
          </a:xfrm>
          <a:prstGeom prst="rect">
            <a:avLst/>
          </a:prstGeom>
          <a:noFill/>
          <a:ln w="28575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hlinkClick r:id="rId6" action="ppaction://hlinksldjump"/>
            <a:extLst>
              <a:ext uri="{FF2B5EF4-FFF2-40B4-BE49-F238E27FC236}">
                <a16:creationId xmlns:a16="http://schemas.microsoft.com/office/drawing/2014/main" id="{22F31C05-F0F8-1815-7AD7-1EE90CA5BBCB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8" name="Rechteck 7">
            <a:hlinkClick r:id="rId7" action="ppaction://hlinksldjump"/>
            <a:extLst>
              <a:ext uri="{FF2B5EF4-FFF2-40B4-BE49-F238E27FC236}">
                <a16:creationId xmlns:a16="http://schemas.microsoft.com/office/drawing/2014/main" id="{C47EBB25-FFD3-CEF2-B056-FB46D0364C30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8" action="ppaction://hlinksldjump"/>
            <a:extLst>
              <a:ext uri="{FF2B5EF4-FFF2-40B4-BE49-F238E27FC236}">
                <a16:creationId xmlns:a16="http://schemas.microsoft.com/office/drawing/2014/main" id="{3A3DF1DF-0B0B-9B86-2E8A-AECA343C60FC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9" action="ppaction://hlinksldjump"/>
            <a:extLst>
              <a:ext uri="{FF2B5EF4-FFF2-40B4-BE49-F238E27FC236}">
                <a16:creationId xmlns:a16="http://schemas.microsoft.com/office/drawing/2014/main" id="{BEFFD7FB-17EB-C7B9-7D5D-8C14F0FE5F66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FEA3B329-8330-D9A7-E813-FD2EC7E4285E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448C9E7-B23F-F1DD-38A9-4D14CBE27BE5}"/>
              </a:ext>
            </a:extLst>
          </p:cNvPr>
          <p:cNvSpPr txBox="1"/>
          <p:nvPr/>
        </p:nvSpPr>
        <p:spPr>
          <a:xfrm>
            <a:off x="6096000" y="1750298"/>
            <a:ext cx="215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90000"/>
              </a:lnSpc>
              <a:spcBef>
                <a:spcPts val="1000"/>
              </a:spcBef>
            </a:pPr>
            <a:r>
              <a:rPr lang="de-DE" sz="2000" b="1" dirty="0">
                <a:solidFill>
                  <a:srgbClr val="193C6C"/>
                </a:solidFill>
              </a:rPr>
              <a:t>„+ Neues Ticket“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47AC08A-387A-45BA-0501-4F2F2412D8D3}"/>
              </a:ext>
            </a:extLst>
          </p:cNvPr>
          <p:cNvSpPr/>
          <p:nvPr/>
        </p:nvSpPr>
        <p:spPr>
          <a:xfrm>
            <a:off x="8252460" y="1795264"/>
            <a:ext cx="726166" cy="279400"/>
          </a:xfrm>
          <a:prstGeom prst="rightArrow">
            <a:avLst/>
          </a:prstGeom>
          <a:solidFill>
            <a:srgbClr val="FF9900"/>
          </a:solidFill>
          <a:ln>
            <a:solidFill>
              <a:srgbClr val="193C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oliennummernplatzhalter 4">
            <a:extLst>
              <a:ext uri="{FF2B5EF4-FFF2-40B4-BE49-F238E27FC236}">
                <a16:creationId xmlns:a16="http://schemas.microsoft.com/office/drawing/2014/main" id="{6B0F53B9-1D6C-8BE7-6ED4-2BFD9BC620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418323" y="6457886"/>
            <a:ext cx="1439695" cy="400113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25</a:t>
            </a:fld>
            <a:r>
              <a:rPr lang="en-US" dirty="0"/>
              <a:t> von 32</a:t>
            </a:r>
          </a:p>
        </p:txBody>
      </p:sp>
    </p:spTree>
    <p:extLst>
      <p:ext uri="{BB962C8B-B14F-4D97-AF65-F5344CB8AC3E}">
        <p14:creationId xmlns:p14="http://schemas.microsoft.com/office/powerpoint/2010/main" val="400488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F154E2-0D6F-51EB-E1A6-3E743A5215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8962F-AF52-6D63-C213-CEBF752CEC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pic>
        <p:nvPicPr>
          <p:cNvPr id="8" name="Grafik 7" descr="Ein Bild, das Text, Screenshot, Software, Computer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B14EF58A-2776-8B37-DFD3-767A1CC553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7365" t="4553" r="23047" b="38771"/>
          <a:stretch/>
        </p:blipFill>
        <p:spPr>
          <a:xfrm>
            <a:off x="2816969" y="947854"/>
            <a:ext cx="8976634" cy="53259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DEDED4F-9B6D-51D4-8D38-EA789DA4D6F9}"/>
              </a:ext>
            </a:extLst>
          </p:cNvPr>
          <p:cNvSpPr/>
          <p:nvPr/>
        </p:nvSpPr>
        <p:spPr>
          <a:xfrm>
            <a:off x="3067882" y="1226345"/>
            <a:ext cx="1085018" cy="365916"/>
          </a:xfrm>
          <a:prstGeom prst="rect">
            <a:avLst/>
          </a:prstGeom>
          <a:noFill/>
          <a:ln w="28575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D1CE80-7FF8-EA19-DCCF-99727E58E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611" y="1279826"/>
            <a:ext cx="2455929" cy="4313254"/>
          </a:xfrm>
        </p:spPr>
        <p:txBody>
          <a:bodyPr/>
          <a:lstStyle/>
          <a:p>
            <a:r>
              <a:rPr lang="de-DE" dirty="0"/>
              <a:t>Erfassungsmaske für Materialien</a:t>
            </a:r>
          </a:p>
          <a:p>
            <a:r>
              <a:rPr lang="de-DE" dirty="0"/>
              <a:t>Button für PDF-Upload</a:t>
            </a:r>
          </a:p>
        </p:txBody>
      </p:sp>
      <p:sp>
        <p:nvSpPr>
          <p:cNvPr id="6" name="Rechteck 5">
            <a:hlinkClick r:id="rId6" action="ppaction://hlinksldjump"/>
            <a:extLst>
              <a:ext uri="{FF2B5EF4-FFF2-40B4-BE49-F238E27FC236}">
                <a16:creationId xmlns:a16="http://schemas.microsoft.com/office/drawing/2014/main" id="{BA6CE6D2-3287-4BC7-5648-B04C87486F52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A10EB89B-FD3D-345F-7FBF-452732A7B0E9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7A3B2554-BE77-DF2D-87C8-23E1E55C2C51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D7639A7D-3922-B340-BB8F-4E9AFDD6BBD7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BB857CD1-ADDE-B25B-A067-4FDCC81E0D9F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1F6064-D0D5-A268-7C93-9A1242068C54}"/>
              </a:ext>
            </a:extLst>
          </p:cNvPr>
          <p:cNvSpPr txBox="1"/>
          <p:nvPr/>
        </p:nvSpPr>
        <p:spPr>
          <a:xfrm>
            <a:off x="5029483" y="1217891"/>
            <a:ext cx="2208811" cy="38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de-DE" sz="2000" b="1" dirty="0">
                <a:solidFill>
                  <a:srgbClr val="193C6C"/>
                </a:solidFill>
              </a:rPr>
              <a:t>„PDF hochladen“</a:t>
            </a:r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768C76EF-3E2A-740A-9448-3955ED7AB76D}"/>
              </a:ext>
            </a:extLst>
          </p:cNvPr>
          <p:cNvSpPr/>
          <p:nvPr/>
        </p:nvSpPr>
        <p:spPr>
          <a:xfrm rot="10800000">
            <a:off x="4308525" y="1266383"/>
            <a:ext cx="733918" cy="290097"/>
          </a:xfrm>
          <a:prstGeom prst="rightArrow">
            <a:avLst/>
          </a:prstGeom>
          <a:solidFill>
            <a:srgbClr val="FF9900"/>
          </a:solidFill>
          <a:ln>
            <a:solidFill>
              <a:srgbClr val="193C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2FDC93A2-B8FA-FD1E-A08C-073F843D24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418323" y="6457886"/>
            <a:ext cx="1439695" cy="400113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r>
              <a:rPr lang="en-US" dirty="0"/>
              <a:t> von 32</a:t>
            </a:r>
          </a:p>
        </p:txBody>
      </p:sp>
    </p:spTree>
    <p:extLst>
      <p:ext uri="{BB962C8B-B14F-4D97-AF65-F5344CB8AC3E}">
        <p14:creationId xmlns:p14="http://schemas.microsoft.com/office/powerpoint/2010/main" val="338068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5F154E2-0D6F-51EB-E1A6-3E743A5215B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58962F-AF52-6D63-C213-CEBF752CEC9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pic>
        <p:nvPicPr>
          <p:cNvPr id="8" name="Grafik 7" descr="Ein Bild, das Text, Screenshot, Software, Computersymbol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CD2DB524-D8B0-D876-5112-1ADDB23C1A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7232" t="5056" r="26451" b="22900"/>
          <a:stretch/>
        </p:blipFill>
        <p:spPr>
          <a:xfrm>
            <a:off x="3323064" y="808430"/>
            <a:ext cx="7329062" cy="54697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Grafik 12" descr="Ein Bild, das Text, Screenshot, Software, Computersymbol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E1FEA9FE-9F9D-CC9C-E08A-5D05841A4E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</a:extLst>
          </a:blip>
          <a:srcRect l="33059" t="20904" r="56278" b="26039"/>
          <a:stretch/>
        </p:blipFill>
        <p:spPr>
          <a:xfrm>
            <a:off x="6177515" y="2020562"/>
            <a:ext cx="1178640" cy="4029008"/>
          </a:xfrm>
          <a:prstGeom prst="rect">
            <a:avLst/>
          </a:prstGeom>
          <a:ln w="38100">
            <a:solidFill>
              <a:srgbClr val="FF9900"/>
            </a:solidFill>
            <a:prstDash val="dash"/>
          </a:ln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0F510EC-CB70-9876-A12C-C590E2BEC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611" y="1279826"/>
            <a:ext cx="2425449" cy="4313254"/>
          </a:xfrm>
        </p:spPr>
        <p:txBody>
          <a:bodyPr/>
          <a:lstStyle/>
          <a:p>
            <a:r>
              <a:rPr lang="de-DE" dirty="0"/>
              <a:t>Extraktion aus PDF</a:t>
            </a:r>
          </a:p>
          <a:p>
            <a:r>
              <a:rPr lang="de-DE" dirty="0"/>
              <a:t>Übergabe an Formular</a:t>
            </a:r>
          </a:p>
          <a:p>
            <a:r>
              <a:rPr lang="de-DE" dirty="0"/>
              <a:t>Feldnamen = Suchschlüssel</a:t>
            </a:r>
          </a:p>
        </p:txBody>
      </p:sp>
      <p:sp>
        <p:nvSpPr>
          <p:cNvPr id="6" name="Rechteck 5">
            <a:hlinkClick r:id="rId7" action="ppaction://hlinksldjump"/>
            <a:extLst>
              <a:ext uri="{FF2B5EF4-FFF2-40B4-BE49-F238E27FC236}">
                <a16:creationId xmlns:a16="http://schemas.microsoft.com/office/drawing/2014/main" id="{9E286E27-C638-A249-A8DB-60C85E4C68A4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EAEDF48F-1396-8B1E-E794-02935A3BAF02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9" action="ppaction://hlinksldjump"/>
            <a:extLst>
              <a:ext uri="{FF2B5EF4-FFF2-40B4-BE49-F238E27FC236}">
                <a16:creationId xmlns:a16="http://schemas.microsoft.com/office/drawing/2014/main" id="{375E9807-A1B9-7D9A-7BEC-8C80FE3E4706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7" name="Rechteck 16">
            <a:hlinkClick r:id="rId10" action="ppaction://hlinksldjump"/>
            <a:extLst>
              <a:ext uri="{FF2B5EF4-FFF2-40B4-BE49-F238E27FC236}">
                <a16:creationId xmlns:a16="http://schemas.microsoft.com/office/drawing/2014/main" id="{89F4B4F1-1CF5-4C6B-B429-63FE224E13B8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1" action="ppaction://hlinksldjump"/>
            <a:extLst>
              <a:ext uri="{FF2B5EF4-FFF2-40B4-BE49-F238E27FC236}">
                <a16:creationId xmlns:a16="http://schemas.microsoft.com/office/drawing/2014/main" id="{06CE6295-2AF4-C202-BCA3-8BCF3EC70698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23A872B-C6A2-355D-ACF1-60195F0E2C32}"/>
              </a:ext>
            </a:extLst>
          </p:cNvPr>
          <p:cNvSpPr txBox="1"/>
          <p:nvPr/>
        </p:nvSpPr>
        <p:spPr>
          <a:xfrm>
            <a:off x="5382933" y="898456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de-DE" sz="2000" b="1" dirty="0">
                <a:solidFill>
                  <a:srgbClr val="193C6C"/>
                </a:solidFill>
              </a:rPr>
              <a:t>Konkrete Werte (unkenntlich)</a:t>
            </a:r>
          </a:p>
        </p:txBody>
      </p:sp>
      <p:sp>
        <p:nvSpPr>
          <p:cNvPr id="18" name="Pfeil: nach rechts 17">
            <a:extLst>
              <a:ext uri="{FF2B5EF4-FFF2-40B4-BE49-F238E27FC236}">
                <a16:creationId xmlns:a16="http://schemas.microsoft.com/office/drawing/2014/main" id="{3E14E41A-FC3F-3D3C-B493-A5E1733186E6}"/>
              </a:ext>
            </a:extLst>
          </p:cNvPr>
          <p:cNvSpPr/>
          <p:nvPr/>
        </p:nvSpPr>
        <p:spPr>
          <a:xfrm rot="5400000">
            <a:off x="6419639" y="1487808"/>
            <a:ext cx="695363" cy="279400"/>
          </a:xfrm>
          <a:prstGeom prst="rightArrow">
            <a:avLst/>
          </a:prstGeom>
          <a:solidFill>
            <a:srgbClr val="FF9900"/>
          </a:solidFill>
          <a:ln>
            <a:solidFill>
              <a:srgbClr val="193C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4">
            <a:extLst>
              <a:ext uri="{FF2B5EF4-FFF2-40B4-BE49-F238E27FC236}">
                <a16:creationId xmlns:a16="http://schemas.microsoft.com/office/drawing/2014/main" id="{1A9DD0FA-E173-27E1-3F9A-D19D182B94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418323" y="6457886"/>
            <a:ext cx="1439695" cy="400113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27</a:t>
            </a:fld>
            <a:r>
              <a:rPr lang="en-US" dirty="0"/>
              <a:t> von 32</a:t>
            </a:r>
          </a:p>
        </p:txBody>
      </p:sp>
    </p:spTree>
    <p:extLst>
      <p:ext uri="{BB962C8B-B14F-4D97-AF65-F5344CB8AC3E}">
        <p14:creationId xmlns:p14="http://schemas.microsoft.com/office/powerpoint/2010/main" val="347660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ED513D5-619C-17B4-43C1-A23F89DF8D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C7590D-AA99-9FE0-B168-5A8431CFFF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2500E6-24D7-9CAF-61FB-606B7ECD5B4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28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3F0D07D-33DE-FEBE-3467-4DA59CA81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White-Box-Test</a:t>
            </a:r>
          </a:p>
        </p:txBody>
      </p:sp>
      <p:pic>
        <p:nvPicPr>
          <p:cNvPr id="4100" name="Grafik 1">
            <a:extLst>
              <a:ext uri="{FF2B5EF4-FFF2-40B4-BE49-F238E27FC236}">
                <a16:creationId xmlns:a16="http://schemas.microsoft.com/office/drawing/2014/main" id="{B26F70F9-6BE6-EEC6-7855-9D55E21720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6517" r="37041" b="30254"/>
          <a:stretch/>
        </p:blipFill>
        <p:spPr bwMode="auto">
          <a:xfrm>
            <a:off x="670560" y="1519968"/>
            <a:ext cx="5803392" cy="406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99FA260-C596-C034-3A02-C08E2F4C75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b="49771"/>
          <a:stretch/>
        </p:blipFill>
        <p:spPr>
          <a:xfrm>
            <a:off x="6997558" y="3904684"/>
            <a:ext cx="5012392" cy="1854894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E080138-62B4-00C4-4C6C-4721092AC9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7558" y="1595748"/>
            <a:ext cx="5012392" cy="199967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Grafik 17" descr="Ein Bild, das Symbol, Grafiken, Schrift, Design enthält.&#10;&#10;Automatisch generierte Beschreibung">
            <a:extLst>
              <a:ext uri="{FF2B5EF4-FFF2-40B4-BE49-F238E27FC236}">
                <a16:creationId xmlns:a16="http://schemas.microsoft.com/office/drawing/2014/main" id="{2AFD35CE-6C47-F5CD-538D-7D1F658CE8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1885" y="3058787"/>
            <a:ext cx="670543" cy="670543"/>
          </a:xfrm>
          <a:prstGeom prst="rect">
            <a:avLst/>
          </a:prstGeom>
        </p:spPr>
      </p:pic>
      <p:pic>
        <p:nvPicPr>
          <p:cNvPr id="19" name="Grafik 18" descr="Ein Bild, das Symbol, Grafiken, Schrift, Design enthält.&#10;&#10;Automatisch generierte Beschreibung">
            <a:extLst>
              <a:ext uri="{FF2B5EF4-FFF2-40B4-BE49-F238E27FC236}">
                <a16:creationId xmlns:a16="http://schemas.microsoft.com/office/drawing/2014/main" id="{B5A26E0B-2E1E-83B0-2976-6784A3ADAE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75193" y="5126363"/>
            <a:ext cx="782459" cy="782459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E53259E-A854-E597-8ECA-6380CAC982A3}"/>
              </a:ext>
            </a:extLst>
          </p:cNvPr>
          <p:cNvSpPr txBox="1"/>
          <p:nvPr/>
        </p:nvSpPr>
        <p:spPr>
          <a:xfrm>
            <a:off x="9685268" y="5995001"/>
            <a:ext cx="2172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Quellen: siehe Anhang</a:t>
            </a:r>
          </a:p>
        </p:txBody>
      </p:sp>
      <p:sp>
        <p:nvSpPr>
          <p:cNvPr id="2" name="Rechteck 1">
            <a:hlinkClick r:id="rId10" action="ppaction://hlinksldjump"/>
            <a:extLst>
              <a:ext uri="{FF2B5EF4-FFF2-40B4-BE49-F238E27FC236}">
                <a16:creationId xmlns:a16="http://schemas.microsoft.com/office/drawing/2014/main" id="{1DD4F6D4-1C8C-B47E-03CE-CCAC2A2B777A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8" name="Rechteck 7">
            <a:hlinkClick r:id="rId11" action="ppaction://hlinksldjump"/>
            <a:extLst>
              <a:ext uri="{FF2B5EF4-FFF2-40B4-BE49-F238E27FC236}">
                <a16:creationId xmlns:a16="http://schemas.microsoft.com/office/drawing/2014/main" id="{BAACECC3-66D8-101E-7571-F75DB63AE3DC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12" action="ppaction://hlinksldjump"/>
            <a:extLst>
              <a:ext uri="{FF2B5EF4-FFF2-40B4-BE49-F238E27FC236}">
                <a16:creationId xmlns:a16="http://schemas.microsoft.com/office/drawing/2014/main" id="{D82A9C2A-8B99-999D-1D7A-A99F13B428E2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13" action="ppaction://hlinksldjump"/>
            <a:extLst>
              <a:ext uri="{FF2B5EF4-FFF2-40B4-BE49-F238E27FC236}">
                <a16:creationId xmlns:a16="http://schemas.microsoft.com/office/drawing/2014/main" id="{E0E31DAC-86B5-A94F-C002-A0EA45E6C309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7" name="Rechteck 6">
            <a:hlinkClick r:id="rId14" action="ppaction://hlinksldjump"/>
            <a:extLst>
              <a:ext uri="{FF2B5EF4-FFF2-40B4-BE49-F238E27FC236}">
                <a16:creationId xmlns:a16="http://schemas.microsoft.com/office/drawing/2014/main" id="{480BEA27-7C91-4EEF-F482-8FF205CF715A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51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A59796B-AEEC-37D2-E11F-0A11F185A0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Großzügige Zeitplanung für Anforderungsphase</a:t>
            </a:r>
          </a:p>
          <a:p>
            <a:r>
              <a:rPr lang="de-DE" dirty="0"/>
              <a:t>Entwurf: </a:t>
            </a:r>
            <a:r>
              <a:rPr lang="de-DE" dirty="0" err="1"/>
              <a:t>DataTable</a:t>
            </a:r>
            <a:r>
              <a:rPr lang="de-DE" dirty="0"/>
              <a:t>-Typ statt </a:t>
            </a:r>
            <a:r>
              <a:rPr lang="de-DE" dirty="0" err="1"/>
              <a:t>Dictionaries</a:t>
            </a:r>
            <a:endParaRPr lang="de-DE" dirty="0"/>
          </a:p>
          <a:p>
            <a:r>
              <a:rPr lang="de-DE" dirty="0"/>
              <a:t>Neukunde: Klasse </a:t>
            </a:r>
            <a:r>
              <a:rPr lang="de-DE" dirty="0" err="1"/>
              <a:t>SearchDirection</a:t>
            </a:r>
            <a:r>
              <a:rPr lang="de-DE" dirty="0"/>
              <a:t> statt booleschen Werten</a:t>
            </a:r>
          </a:p>
          <a:p>
            <a:r>
              <a:rPr lang="de-DE" dirty="0"/>
              <a:t>Allgemeine Verlagerungen von Klassenfunktionalitäten</a:t>
            </a:r>
          </a:p>
          <a:p>
            <a:r>
              <a:rPr lang="de-DE" dirty="0"/>
              <a:t>Zeitersparnisse bei Black-Box-Test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89A9B6C-B2A3-9A2C-861B-E36A29B1A28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0951AC-3FD4-96F5-BE70-C9F5C2199A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E74AD3-D9D5-6E24-981E-39C472B98F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29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BE359C3-F25D-6685-8A12-2BE82EBA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SOLL-IST-Vergleich</a:t>
            </a:r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9D61A7C7-6106-1AF0-4A32-9B60BD301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55611"/>
              </p:ext>
            </p:extLst>
          </p:nvPr>
        </p:nvGraphicFramePr>
        <p:xfrm>
          <a:off x="4727396" y="1740015"/>
          <a:ext cx="6618785" cy="3827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0485">
                  <a:extLst>
                    <a:ext uri="{9D8B030D-6E8A-4147-A177-3AD203B41FA5}">
                      <a16:colId xmlns:a16="http://schemas.microsoft.com/office/drawing/2014/main" val="2732883151"/>
                    </a:ext>
                  </a:extLst>
                </a:gridCol>
                <a:gridCol w="1079150">
                  <a:extLst>
                    <a:ext uri="{9D8B030D-6E8A-4147-A177-3AD203B41FA5}">
                      <a16:colId xmlns:a16="http://schemas.microsoft.com/office/drawing/2014/main" val="2016127006"/>
                    </a:ext>
                  </a:extLst>
                </a:gridCol>
                <a:gridCol w="1079150">
                  <a:extLst>
                    <a:ext uri="{9D8B030D-6E8A-4147-A177-3AD203B41FA5}">
                      <a16:colId xmlns:a16="http://schemas.microsoft.com/office/drawing/2014/main" val="4214708091"/>
                    </a:ext>
                  </a:extLst>
                </a:gridCol>
              </a:tblGrid>
              <a:tr h="478483">
                <a:tc>
                  <a:txBody>
                    <a:bodyPr/>
                    <a:lstStyle/>
                    <a:p>
                      <a:r>
                        <a:rPr lang="de-DE" dirty="0"/>
                        <a:t>Ablaufplanung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80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FDFDFD"/>
                          </a:solidFill>
                        </a:rPr>
                        <a:t>80</a:t>
                      </a:r>
                      <a:r>
                        <a:rPr lang="de-DE" dirty="0"/>
                        <a:t>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5978"/>
                  </a:ext>
                </a:extLst>
              </a:tr>
              <a:tr h="478483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Anforderungsphase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6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de-DE" sz="1800" b="1" i="0" u="none" strike="noStrike" kern="1200" baseline="0" dirty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389353"/>
                  </a:ext>
                </a:extLst>
              </a:tr>
              <a:tr h="478483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Planungsphase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4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4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98502"/>
                  </a:ext>
                </a:extLst>
              </a:tr>
              <a:tr h="47848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Entwurfsphase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17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18</a:t>
                      </a:r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108188"/>
                  </a:ext>
                </a:extLst>
              </a:tr>
              <a:tr h="47848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Implementierungsphase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26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29</a:t>
                      </a:r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4558"/>
                  </a:ext>
                </a:extLst>
              </a:tr>
              <a:tr h="47848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Testphase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  8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FF0000"/>
                          </a:solidFill>
                        </a:rPr>
                        <a:t>  </a:t>
                      </a:r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6</a:t>
                      </a:r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49183"/>
                  </a:ext>
                </a:extLst>
              </a:tr>
              <a:tr h="47848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Projektergebnis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  4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00B050"/>
                          </a:solidFill>
                        </a:rPr>
                        <a:t>  </a:t>
                      </a:r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4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830233"/>
                  </a:ext>
                </a:extLst>
              </a:tr>
              <a:tr h="478483"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Abschlussphase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15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>
                          <a:solidFill>
                            <a:srgbClr val="193C6C"/>
                          </a:solidFill>
                        </a:rPr>
                        <a:t>15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49025"/>
                  </a:ext>
                </a:extLst>
              </a:tr>
            </a:tbl>
          </a:graphicData>
        </a:graphic>
      </p:graphicFrame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106FA1F2-2800-80BE-02EB-96C1CEF35DDC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4" action="ppaction://hlinksldjump"/>
            <a:extLst>
              <a:ext uri="{FF2B5EF4-FFF2-40B4-BE49-F238E27FC236}">
                <a16:creationId xmlns:a16="http://schemas.microsoft.com/office/drawing/2014/main" id="{DBF2938D-4444-5973-E938-521F9EAD981A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5" action="ppaction://hlinksldjump"/>
            <a:extLst>
              <a:ext uri="{FF2B5EF4-FFF2-40B4-BE49-F238E27FC236}">
                <a16:creationId xmlns:a16="http://schemas.microsoft.com/office/drawing/2014/main" id="{1A3E1EE4-3334-BD39-D201-7803F74EFDCA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6" name="Rechteck 15">
            <a:hlinkClick r:id="rId6" action="ppaction://hlinksldjump"/>
            <a:extLst>
              <a:ext uri="{FF2B5EF4-FFF2-40B4-BE49-F238E27FC236}">
                <a16:creationId xmlns:a16="http://schemas.microsoft.com/office/drawing/2014/main" id="{F9EFC9A6-E05D-BF78-EEF9-008459549F92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7" action="ppaction://hlinksldjump"/>
            <a:extLst>
              <a:ext uri="{FF2B5EF4-FFF2-40B4-BE49-F238E27FC236}">
                <a16:creationId xmlns:a16="http://schemas.microsoft.com/office/drawing/2014/main" id="{48407A98-78A6-56F3-FB99-03BB097B4565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4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796E952-4E17-CAB8-63E3-30C4E9ED5A1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7C7DD75-54B4-8ED6-06F8-6FFF2C461C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F2594DB-0CC4-D41C-5A9E-AB2978C675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r>
              <a:rPr lang="en-US" dirty="0"/>
              <a:t> von 32</a:t>
            </a: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DFF854B-C95F-5136-D87B-F1EA22A67083}"/>
              </a:ext>
            </a:extLst>
          </p:cNvPr>
          <p:cNvSpPr/>
          <p:nvPr/>
        </p:nvSpPr>
        <p:spPr>
          <a:xfrm>
            <a:off x="6279963" y="1275229"/>
            <a:ext cx="4772524" cy="3228910"/>
          </a:xfrm>
          <a:prstGeom prst="roundRect">
            <a:avLst>
              <a:gd name="adj" fmla="val 4611"/>
            </a:avLst>
          </a:prstGeom>
          <a:solidFill>
            <a:srgbClr val="193C6C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Hauptsitz in Schwelm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Gründung 1999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14 Mitarbeiter*innen</a:t>
            </a:r>
          </a:p>
          <a:p>
            <a:pPr algn="ctr"/>
            <a:endParaRPr lang="de-DE" sz="2000" b="1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IT-Solutions, Dataservice und Consulting: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Industrie 4.0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Stammdatenmanagement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Klassifizierung nach ECLASS</a:t>
            </a:r>
          </a:p>
        </p:txBody>
      </p:sp>
      <p:pic>
        <p:nvPicPr>
          <p:cNvPr id="2" name="Grafik 1" descr="Ein Bild, das Licht, Uhr, Schild enthält.&#10;&#10;Automatisch generierte Beschreibung">
            <a:extLst>
              <a:ext uri="{FF2B5EF4-FFF2-40B4-BE49-F238E27FC236}">
                <a16:creationId xmlns:a16="http://schemas.microsoft.com/office/drawing/2014/main" id="{383A815D-E825-06F9-55EF-895B3484B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57" y="1878568"/>
            <a:ext cx="4848666" cy="2022230"/>
          </a:xfrm>
          <a:prstGeom prst="rect">
            <a:avLst/>
          </a:prstGeom>
        </p:spPr>
      </p:pic>
      <p:sp>
        <p:nvSpPr>
          <p:cNvPr id="39" name="Rectangle: Rounded Corners 6">
            <a:extLst>
              <a:ext uri="{FF2B5EF4-FFF2-40B4-BE49-F238E27FC236}">
                <a16:creationId xmlns:a16="http://schemas.microsoft.com/office/drawing/2014/main" id="{3F13B928-19E1-6A24-1F11-52ABB8E23FB8}"/>
              </a:ext>
            </a:extLst>
          </p:cNvPr>
          <p:cNvSpPr/>
          <p:nvPr/>
        </p:nvSpPr>
        <p:spPr>
          <a:xfrm>
            <a:off x="1159391" y="1275229"/>
            <a:ext cx="4864541" cy="3228909"/>
          </a:xfrm>
          <a:prstGeom prst="roundRect">
            <a:avLst>
              <a:gd name="adj" fmla="val 4611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BD5057F1-8132-8088-3B58-D7EFAF8FD1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2495" y="-1"/>
            <a:ext cx="1975392" cy="1138857"/>
          </a:xfrm>
          <a:prstGeom prst="rect">
            <a:avLst/>
          </a:prstGeom>
        </p:spPr>
      </p:pic>
      <p:sp>
        <p:nvSpPr>
          <p:cNvPr id="6" name="Rechteck 5">
            <a:hlinkClick r:id="rId5" action="ppaction://hlinksldjump"/>
            <a:extLst>
              <a:ext uri="{FF2B5EF4-FFF2-40B4-BE49-F238E27FC236}">
                <a16:creationId xmlns:a16="http://schemas.microsoft.com/office/drawing/2014/main" id="{2FBC6B95-333B-582C-303C-F2CAABFB89F1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8" name="Rechteck 7">
            <a:hlinkClick r:id="rId6" action="ppaction://hlinksldjump"/>
            <a:extLst>
              <a:ext uri="{FF2B5EF4-FFF2-40B4-BE49-F238E27FC236}">
                <a16:creationId xmlns:a16="http://schemas.microsoft.com/office/drawing/2014/main" id="{59C93F47-94A9-EF37-F664-25A8612AFECA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7" action="ppaction://hlinksldjump"/>
            <a:extLst>
              <a:ext uri="{FF2B5EF4-FFF2-40B4-BE49-F238E27FC236}">
                <a16:creationId xmlns:a16="http://schemas.microsoft.com/office/drawing/2014/main" id="{B80F2384-B33C-73E2-D059-E1CD800FB067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8" action="ppaction://hlinksldjump"/>
            <a:extLst>
              <a:ext uri="{FF2B5EF4-FFF2-40B4-BE49-F238E27FC236}">
                <a16:creationId xmlns:a16="http://schemas.microsoft.com/office/drawing/2014/main" id="{7B82D4C5-186D-B9BD-1DD7-FFF1EB94BE88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9" action="ppaction://hlinksldjump"/>
            <a:extLst>
              <a:ext uri="{FF2B5EF4-FFF2-40B4-BE49-F238E27FC236}">
                <a16:creationId xmlns:a16="http://schemas.microsoft.com/office/drawing/2014/main" id="{9EC9D258-3631-0665-79E5-652472725650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TextBox 166">
            <a:extLst>
              <a:ext uri="{FF2B5EF4-FFF2-40B4-BE49-F238E27FC236}">
                <a16:creationId xmlns:a16="http://schemas.microsoft.com/office/drawing/2014/main" id="{30860345-0A5D-2CA5-3634-48D2B3569C73}"/>
              </a:ext>
            </a:extLst>
          </p:cNvPr>
          <p:cNvSpPr txBox="1"/>
          <p:nvPr/>
        </p:nvSpPr>
        <p:spPr>
          <a:xfrm>
            <a:off x="3234975" y="4876802"/>
            <a:ext cx="3840480" cy="135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401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srgbClr val="193C6C"/>
                </a:solidFill>
                <a:latin typeface="Arial Nova Cond" panose="020B0506020202020204" pitchFamily="34" charset="0"/>
              </a:rPr>
              <a:t>Standorte: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rgbClr val="193C6C"/>
              </a:solidFill>
              <a:effectLst/>
              <a:uLnTx/>
              <a:uFillTx/>
              <a:latin typeface="Arial Nova Cond" panose="020B0506020202020204" pitchFamily="34" charset="0"/>
              <a:ea typeface="+mn-ea"/>
              <a:cs typeface="+mn-cs"/>
            </a:endParaRPr>
          </a:p>
          <a:p>
            <a:pPr algn="ctr" defTabSz="1440180">
              <a:lnSpc>
                <a:spcPct val="150000"/>
              </a:lnSpc>
              <a:defRPr/>
            </a:pPr>
            <a:r>
              <a:rPr lang="de-DE" sz="1400" b="1" dirty="0">
                <a:solidFill>
                  <a:srgbClr val="193C6C"/>
                </a:solidFill>
                <a:latin typeface="Arial Nova Cond" panose="020B0506020202020204" pitchFamily="34" charset="0"/>
              </a:rPr>
              <a:t>Schwelm, Deutschland</a:t>
            </a:r>
          </a:p>
          <a:p>
            <a:pPr algn="ctr" defTabSz="1440180">
              <a:lnSpc>
                <a:spcPct val="150000"/>
              </a:lnSpc>
              <a:defRPr/>
            </a:pPr>
            <a:r>
              <a:rPr lang="de-DE" sz="1400" b="1" dirty="0">
                <a:solidFill>
                  <a:srgbClr val="193C6C"/>
                </a:solidFill>
                <a:latin typeface="Arial Nova Cond" panose="020B0506020202020204" pitchFamily="34" charset="0"/>
              </a:rPr>
              <a:t>Lemberg (Lwiw), Ukraine</a:t>
            </a:r>
          </a:p>
          <a:p>
            <a:pPr algn="ctr" defTabSz="1440180">
              <a:lnSpc>
                <a:spcPct val="150000"/>
              </a:lnSpc>
              <a:defRPr/>
            </a:pPr>
            <a:r>
              <a:rPr lang="de-DE" sz="1400" b="1" dirty="0">
                <a:solidFill>
                  <a:srgbClr val="193C6C"/>
                </a:solidFill>
                <a:latin typeface="Arial Nova Cond" panose="020B0506020202020204" pitchFamily="34" charset="0"/>
              </a:rPr>
              <a:t>ECLASS-Office für Spanien &amp; Portugal</a:t>
            </a:r>
          </a:p>
        </p:txBody>
      </p:sp>
      <p:sp>
        <p:nvSpPr>
          <p:cNvPr id="13" name="TextBox 167">
            <a:extLst>
              <a:ext uri="{FF2B5EF4-FFF2-40B4-BE49-F238E27FC236}">
                <a16:creationId xmlns:a16="http://schemas.microsoft.com/office/drawing/2014/main" id="{133F0A38-AA26-F3CC-50F1-8840C5BA85CC}"/>
              </a:ext>
            </a:extLst>
          </p:cNvPr>
          <p:cNvSpPr txBox="1"/>
          <p:nvPr/>
        </p:nvSpPr>
        <p:spPr>
          <a:xfrm>
            <a:off x="6833606" y="4870838"/>
            <a:ext cx="3573221" cy="135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401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srgbClr val="193C6C"/>
                </a:solidFill>
                <a:latin typeface="Arial Nova Cond" panose="020B0506020202020204" pitchFamily="34" charset="0"/>
              </a:rPr>
              <a:t>Kunden</a:t>
            </a: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ctr" defTabSz="14401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Maschinen- und Anlagenbau</a:t>
            </a:r>
            <a:endParaRPr lang="de-DE" sz="1400" b="1" dirty="0">
              <a:solidFill>
                <a:srgbClr val="193C6C"/>
              </a:solidFill>
              <a:latin typeface="Arial Nova Cond" panose="020B0506020202020204" pitchFamily="34" charset="0"/>
            </a:endParaRPr>
          </a:p>
          <a:p>
            <a:pPr marL="0" marR="0" lvl="0" indent="0" algn="ctr" defTabSz="14401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Komponentenhersteller</a:t>
            </a:r>
          </a:p>
          <a:p>
            <a:pPr marL="0" marR="0" lvl="0" indent="0" algn="ctr" defTabSz="14401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produzierende Unternehmen</a:t>
            </a:r>
          </a:p>
        </p:txBody>
      </p:sp>
    </p:spTree>
    <p:extLst>
      <p:ext uri="{BB962C8B-B14F-4D97-AF65-F5344CB8AC3E}">
        <p14:creationId xmlns:p14="http://schemas.microsoft.com/office/powerpoint/2010/main" val="364415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497DF8E-85D6-2A8B-0A0B-812755318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Black-Box-Test in Neukunden-Routine</a:t>
            </a:r>
          </a:p>
          <a:p>
            <a:r>
              <a:rPr lang="de-DE" dirty="0"/>
              <a:t>8 Arbeitsstunden Zeitersparnis</a:t>
            </a:r>
          </a:p>
          <a:p>
            <a:r>
              <a:rPr lang="de-DE" dirty="0"/>
              <a:t>81 h – 8 h = 73 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636C57E-A20B-C07B-5DAC-E2CF553BB3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8CDF5-1EA8-D7D2-9D43-42E6A6B4804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5C901E-107C-3819-88C4-A0A77DDC6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30</a:t>
            </a:fld>
            <a:r>
              <a:rPr lang="en-US" dirty="0"/>
              <a:t> von 32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5EC2CDC-5785-1D87-F2F2-0DC441417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sz="2400" b="1" u="sng" dirty="0"/>
          </a:p>
          <a:p>
            <a:pPr marL="0" indent="0">
              <a:buNone/>
            </a:pPr>
            <a:r>
              <a:rPr lang="de-DE" sz="2400" b="1" u="sng" dirty="0"/>
              <a:t>= 3.650,00 €</a:t>
            </a:r>
            <a:r>
              <a:rPr lang="de-DE" sz="2400" b="1" dirty="0"/>
              <a:t> (- 400,00 €)</a:t>
            </a:r>
            <a:r>
              <a:rPr lang="de-DE" dirty="0"/>
              <a:t>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4BD576C-76A7-87C6-8B5C-E614DCC0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90" y="1128246"/>
            <a:ext cx="7919470" cy="582019"/>
          </a:xfrm>
        </p:spPr>
        <p:txBody>
          <a:bodyPr/>
          <a:lstStyle/>
          <a:p>
            <a:r>
              <a:rPr lang="de-DE" dirty="0"/>
              <a:t>Verbesserung Projektkosten / Amortisation 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A1C13ED-75D2-DD28-6612-39F9EDE5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98681"/>
              </p:ext>
            </p:extLst>
          </p:nvPr>
        </p:nvGraphicFramePr>
        <p:xfrm>
          <a:off x="1045098" y="4444374"/>
          <a:ext cx="7209635" cy="10450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86444268"/>
                    </a:ext>
                  </a:extLst>
                </a:gridCol>
                <a:gridCol w="1367284">
                  <a:extLst>
                    <a:ext uri="{9D8B030D-6E8A-4147-A177-3AD203B41FA5}">
                      <a16:colId xmlns:a16="http://schemas.microsoft.com/office/drawing/2014/main" val="29218471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35339018"/>
                    </a:ext>
                  </a:extLst>
                </a:gridCol>
                <a:gridCol w="1823045">
                  <a:extLst>
                    <a:ext uri="{9D8B030D-6E8A-4147-A177-3AD203B41FA5}">
                      <a16:colId xmlns:a16="http://schemas.microsoft.com/office/drawing/2014/main" val="3700994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43792312"/>
                    </a:ext>
                  </a:extLst>
                </a:gridCol>
                <a:gridCol w="1016698">
                  <a:extLst>
                    <a:ext uri="{9D8B030D-6E8A-4147-A177-3AD203B41FA5}">
                      <a16:colId xmlns:a16="http://schemas.microsoft.com/office/drawing/2014/main" val="84651518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844297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49815426"/>
                    </a:ext>
                  </a:extLst>
                </a:gridCol>
                <a:gridCol w="1016698">
                  <a:extLst>
                    <a:ext uri="{9D8B030D-6E8A-4147-A177-3AD203B41FA5}">
                      <a16:colId xmlns:a16="http://schemas.microsoft.com/office/drawing/2014/main" val="203441916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762323264"/>
                    </a:ext>
                  </a:extLst>
                </a:gridCol>
                <a:gridCol w="736230">
                  <a:extLst>
                    <a:ext uri="{9D8B030D-6E8A-4147-A177-3AD203B41FA5}">
                      <a16:colId xmlns:a16="http://schemas.microsoft.com/office/drawing/2014/main" val="94601358"/>
                    </a:ext>
                  </a:extLst>
                </a:gridCol>
              </a:tblGrid>
              <a:tr h="3483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Projektkosten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Konfiguration/Serie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d. i. 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d. i. V.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Dauer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595217"/>
                  </a:ext>
                </a:extLst>
              </a:tr>
              <a:tr h="34835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3.650,00 €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50,00 €/h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50,00 €/h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74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979887"/>
                  </a:ext>
                </a:extLst>
              </a:tr>
              <a:tr h="34835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3.650,00 €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50,00 €/h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50,00 €/h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kumimoji="0" lang="de-DE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76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947443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67CBD6F4-D57D-7CD7-7F58-DF58D0D7A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56859"/>
              </p:ext>
            </p:extLst>
          </p:nvPr>
        </p:nvGraphicFramePr>
        <p:xfrm>
          <a:off x="4662459" y="1984457"/>
          <a:ext cx="6476999" cy="1097280"/>
        </p:xfrm>
        <a:graphic>
          <a:graphicData uri="http://schemas.openxmlformats.org/drawingml/2006/table">
            <a:tbl>
              <a:tblPr firstRow="1" bandRow="1"/>
              <a:tblGrid>
                <a:gridCol w="3043524">
                  <a:extLst>
                    <a:ext uri="{9D8B030D-6E8A-4147-A177-3AD203B41FA5}">
                      <a16:colId xmlns:a16="http://schemas.microsoft.com/office/drawing/2014/main" val="1346814679"/>
                    </a:ext>
                  </a:extLst>
                </a:gridCol>
                <a:gridCol w="209242">
                  <a:extLst>
                    <a:ext uri="{9D8B030D-6E8A-4147-A177-3AD203B41FA5}">
                      <a16:colId xmlns:a16="http://schemas.microsoft.com/office/drawing/2014/main" val="2860743425"/>
                    </a:ext>
                  </a:extLst>
                </a:gridCol>
                <a:gridCol w="3224233">
                  <a:extLst>
                    <a:ext uri="{9D8B030D-6E8A-4147-A177-3AD203B41FA5}">
                      <a16:colId xmlns:a16="http://schemas.microsoft.com/office/drawing/2014/main" val="2300467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Personaleinsatz in Stunden</a:t>
                      </a:r>
                      <a:endParaRPr lang="de-DE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*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1" i="0" u="none" strike="noStrike" kern="1200">
                          <a:solidFill>
                            <a:srgbClr val="FFFFFF"/>
                          </a:solidFill>
                          <a:effectLst/>
                          <a:latin typeface="Arial Nova Cond" panose="020B0506020202020204" pitchFamily="34" charset="0"/>
                        </a:rPr>
                        <a:t>Durchschnittlicher interner Verrechnungssatz</a:t>
                      </a:r>
                      <a:endParaRPr lang="de-DE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05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1" i="0" u="none" strike="noStrike" kern="1200" spc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latin typeface="Arial Nova Cond" panose="020B0506020202020204" pitchFamily="34" charset="0"/>
                        </a:rPr>
                        <a:t>73 h</a:t>
                      </a:r>
                      <a:endParaRPr lang="de-DE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1" i="0" u="none" strike="noStrike" kern="1200" spc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latin typeface="Arial Nova Cond" panose="020B0506020202020204" pitchFamily="34" charset="0"/>
                        </a:rPr>
                        <a:t>*</a:t>
                      </a:r>
                      <a:endParaRPr lang="de-DE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1" i="0" u="none" strike="noStrike" kern="1200" spc="0" baseline="0" dirty="0">
                          <a:ln>
                            <a:noFill/>
                          </a:ln>
                          <a:solidFill>
                            <a:srgbClr val="193C6C"/>
                          </a:solidFill>
                          <a:effectLst/>
                          <a:latin typeface="Arial Nova Cond" panose="020B0506020202020204" pitchFamily="34" charset="0"/>
                        </a:rPr>
                        <a:t>50 €/h</a:t>
                      </a:r>
                      <a:endParaRPr lang="de-DE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436098"/>
                  </a:ext>
                </a:extLst>
              </a:tr>
            </a:tbl>
          </a:graphicData>
        </a:graphic>
      </p:graphicFrame>
      <p:sp>
        <p:nvSpPr>
          <p:cNvPr id="10" name="Rechteck 9">
            <a:hlinkClick r:id="rId3" action="ppaction://hlinksldjump"/>
            <a:extLst>
              <a:ext uri="{FF2B5EF4-FFF2-40B4-BE49-F238E27FC236}">
                <a16:creationId xmlns:a16="http://schemas.microsoft.com/office/drawing/2014/main" id="{2A9D7B52-2C4C-A996-4918-E620CF823FEF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4" action="ppaction://hlinksldjump"/>
            <a:extLst>
              <a:ext uri="{FF2B5EF4-FFF2-40B4-BE49-F238E27FC236}">
                <a16:creationId xmlns:a16="http://schemas.microsoft.com/office/drawing/2014/main" id="{138CE940-9590-5633-AAA9-8751F4A1692E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5" action="ppaction://hlinksldjump"/>
            <a:extLst>
              <a:ext uri="{FF2B5EF4-FFF2-40B4-BE49-F238E27FC236}">
                <a16:creationId xmlns:a16="http://schemas.microsoft.com/office/drawing/2014/main" id="{96EA2AD1-6134-254C-92FA-60B57372C2B1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5" name="Rechteck 14">
            <a:hlinkClick r:id="rId6" action="ppaction://hlinksldjump"/>
            <a:extLst>
              <a:ext uri="{FF2B5EF4-FFF2-40B4-BE49-F238E27FC236}">
                <a16:creationId xmlns:a16="http://schemas.microsoft.com/office/drawing/2014/main" id="{8BA85D81-8214-27F8-2845-9D34D01BE555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9F90451A-DED2-9F01-BC66-CBCDCF9DBEC1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7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D88EA80-F857-9A24-9A3D-0CBF275ABD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Am 27.09.2023 als „vollständig erfüllt“ abgenommen</a:t>
            </a:r>
          </a:p>
          <a:p>
            <a:r>
              <a:rPr lang="de-DE" dirty="0"/>
              <a:t>Projektrahmenzeit eingehalten</a:t>
            </a:r>
          </a:p>
          <a:p>
            <a:r>
              <a:rPr lang="de-DE" dirty="0"/>
              <a:t>SOLL-Vorgaben erfüllt</a:t>
            </a:r>
          </a:p>
          <a:p>
            <a:r>
              <a:rPr lang="de-DE" dirty="0"/>
              <a:t>Anforderungen durch Neukunden berücksichtigt</a:t>
            </a:r>
          </a:p>
          <a:p>
            <a:r>
              <a:rPr lang="de-DE" dirty="0"/>
              <a:t>Präzisere Steuerungsoptionen</a:t>
            </a:r>
          </a:p>
          <a:p>
            <a:r>
              <a:rPr lang="de-DE" dirty="0"/>
              <a:t>Gesteigerte Funktionalität</a:t>
            </a:r>
          </a:p>
          <a:p>
            <a:r>
              <a:rPr lang="de-DE" dirty="0"/>
              <a:t>Spürbar an Herausforderung gewachsen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D31EFB-D5EF-5359-2542-D83805F1EB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37FC47-E602-9016-2190-15E443C7B9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0EAA21-EABE-1EAB-9F7E-E8CC26BAC3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31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670B4-6E8B-C0F2-FA1C-CECA5BA7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2ACD546-AB28-A162-DEC5-741A14F66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10296" y="1734759"/>
            <a:ext cx="4946890" cy="3841448"/>
          </a:xfrm>
          <a:prstGeom prst="rect">
            <a:avLst/>
          </a:prstGeom>
        </p:spPr>
      </p:pic>
      <p:sp>
        <p:nvSpPr>
          <p:cNvPr id="7" name="Rechteck 6">
            <a:hlinkClick r:id="rId5" action="ppaction://hlinksldjump"/>
            <a:extLst>
              <a:ext uri="{FF2B5EF4-FFF2-40B4-BE49-F238E27FC236}">
                <a16:creationId xmlns:a16="http://schemas.microsoft.com/office/drawing/2014/main" id="{1EA53E5B-FA84-F734-1AF4-CFE4C7E03E70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6" action="ppaction://hlinksldjump"/>
            <a:extLst>
              <a:ext uri="{FF2B5EF4-FFF2-40B4-BE49-F238E27FC236}">
                <a16:creationId xmlns:a16="http://schemas.microsoft.com/office/drawing/2014/main" id="{CC43604E-6905-B389-3579-B61C1A6582C2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7" action="ppaction://hlinksldjump"/>
            <a:extLst>
              <a:ext uri="{FF2B5EF4-FFF2-40B4-BE49-F238E27FC236}">
                <a16:creationId xmlns:a16="http://schemas.microsoft.com/office/drawing/2014/main" id="{E0670EF0-5779-DF7A-8323-608CFF14B19A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8" action="ppaction://hlinksldjump"/>
            <a:extLst>
              <a:ext uri="{FF2B5EF4-FFF2-40B4-BE49-F238E27FC236}">
                <a16:creationId xmlns:a16="http://schemas.microsoft.com/office/drawing/2014/main" id="{CF86DF2B-B2CA-5AE7-7BD3-C0118B443F19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9" action="ppaction://hlinksldjump"/>
            <a:extLst>
              <a:ext uri="{FF2B5EF4-FFF2-40B4-BE49-F238E27FC236}">
                <a16:creationId xmlns:a16="http://schemas.microsoft.com/office/drawing/2014/main" id="{A129649F-F200-47FB-87FD-0A2FC622DFD2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4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3C9BA8EA-3B25-7494-6460-5ABD29975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4155655"/>
            <a:ext cx="6472767" cy="2702345"/>
          </a:xfrm>
        </p:spPr>
        <p:txBody>
          <a:bodyPr>
            <a:normAutofit/>
          </a:bodyPr>
          <a:lstStyle/>
          <a:p>
            <a:r>
              <a:rPr lang="de-DE" dirty="0"/>
              <a:t>Präsentation zur Projektarbeit</a:t>
            </a:r>
          </a:p>
          <a:p>
            <a:endParaRPr lang="de-DE" dirty="0"/>
          </a:p>
          <a:p>
            <a:r>
              <a:rPr lang="de-DE" dirty="0"/>
              <a:t>Patrick Hildebrandt - Januar 2024</a:t>
            </a:r>
          </a:p>
          <a:p>
            <a:endParaRPr lang="de-DE" dirty="0"/>
          </a:p>
          <a:p>
            <a:r>
              <a:rPr lang="de-DE" dirty="0"/>
              <a:t>Fachinformatiker für Anwendungsentwicklung</a:t>
            </a:r>
          </a:p>
          <a:p>
            <a:r>
              <a:rPr lang="de-DE" dirty="0"/>
              <a:t>Winterprüfung 2023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A0E47CB-6F30-9D11-4A74-677F43BB7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 !</a:t>
            </a:r>
          </a:p>
        </p:txBody>
      </p:sp>
    </p:spTree>
    <p:extLst>
      <p:ext uri="{BB962C8B-B14F-4D97-AF65-F5344CB8AC3E}">
        <p14:creationId xmlns:p14="http://schemas.microsoft.com/office/powerpoint/2010/main" val="169452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21BB56-539F-303E-BDA9-40F6A2972E7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0311D8-9A10-B28C-F474-164732BF83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DB37BF1-D263-96B4-4450-A7D92A25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667" y="129884"/>
            <a:ext cx="7212863" cy="564204"/>
          </a:xfrm>
        </p:spPr>
        <p:txBody>
          <a:bodyPr/>
          <a:lstStyle/>
          <a:p>
            <a:r>
              <a:rPr lang="de-DE" dirty="0"/>
              <a:t>Quellenverzeichnis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AD54093-B002-E0E0-4D7A-EC3E3792E70A}"/>
              </a:ext>
            </a:extLst>
          </p:cNvPr>
          <p:cNvSpPr txBox="1"/>
          <p:nvPr/>
        </p:nvSpPr>
        <p:spPr>
          <a:xfrm>
            <a:off x="1772686" y="1408176"/>
            <a:ext cx="86456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Datenblätter:</a:t>
            </a:r>
          </a:p>
          <a:p>
            <a:r>
              <a:rPr lang="de-DE" b="1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https://cdn-reichelt.de/documents/datenblatt/C700/DB52122001DE.pdf</a:t>
            </a:r>
          </a:p>
          <a:p>
            <a:r>
              <a:rPr lang="de-DE" b="1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https://www.mass.de/wp-content/uploads/2021/01/Datenblatt-RPi07-4.pdf</a:t>
            </a:r>
          </a:p>
          <a:p>
            <a:endParaRPr lang="de-DE" b="1" cap="all" dirty="0">
              <a:solidFill>
                <a:srgbClr val="193C6C"/>
              </a:solidFill>
              <a:latin typeface="Arial Nova Cond" panose="020B0506020202020204" pitchFamily="34" charset="0"/>
              <a:ea typeface="+mj-ea"/>
              <a:cs typeface="+mj-cs"/>
            </a:endParaRPr>
          </a:p>
          <a:p>
            <a:r>
              <a:rPr lang="de-DE" b="1" u="sng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Logos:</a:t>
            </a:r>
          </a:p>
          <a:p>
            <a:r>
              <a:rPr lang="de-DE" b="1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https://www.pngegg.com/en/png-eduyx</a:t>
            </a:r>
          </a:p>
          <a:p>
            <a:r>
              <a:rPr lang="de-DE" b="1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https://www.pngegg.com/en/png-pbfox</a:t>
            </a:r>
          </a:p>
          <a:p>
            <a:r>
              <a:rPr lang="de-DE" b="1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https://www.pngegg.com/en/png-nluii</a:t>
            </a:r>
          </a:p>
          <a:p>
            <a:endParaRPr lang="de-DE" b="1" cap="all" dirty="0">
              <a:solidFill>
                <a:srgbClr val="193C6C"/>
              </a:solidFill>
              <a:latin typeface="Arial Nova Cond" panose="020B0506020202020204" pitchFamily="34" charset="0"/>
              <a:ea typeface="+mj-ea"/>
              <a:cs typeface="+mj-cs"/>
            </a:endParaRPr>
          </a:p>
          <a:p>
            <a:r>
              <a:rPr lang="de-DE" b="1" u="sng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Handreichung IHK:</a:t>
            </a:r>
          </a:p>
          <a:p>
            <a:r>
              <a:rPr lang="de-DE" b="1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https://www.ihk.de/blueprint/servlet/resource/blob/5406028/9a381c7287b7c845d86488ba1c15862d/it-handreichungen-neue-vo-data.pdf</a:t>
            </a:r>
          </a:p>
        </p:txBody>
      </p:sp>
    </p:spTree>
    <p:extLst>
      <p:ext uri="{BB962C8B-B14F-4D97-AF65-F5344CB8AC3E}">
        <p14:creationId xmlns:p14="http://schemas.microsoft.com/office/powerpoint/2010/main" val="177390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89" y="1128246"/>
            <a:ext cx="2163323" cy="582019"/>
          </a:xfrm>
        </p:spPr>
        <p:txBody>
          <a:bodyPr/>
          <a:lstStyle/>
          <a:p>
            <a:pPr algn="l"/>
            <a:r>
              <a:rPr lang="de-DE" cap="none" dirty="0" err="1"/>
              <a:t>GroupedKey</a:t>
            </a:r>
            <a:br>
              <a:rPr lang="de-DE" cap="none" dirty="0"/>
            </a:br>
            <a:r>
              <a:rPr lang="de-DE" cap="none" dirty="0" err="1"/>
              <a:t>ValuePairs</a:t>
            </a:r>
            <a:endParaRPr lang="de-DE" dirty="0"/>
          </a:p>
        </p:txBody>
      </p:sp>
      <p:pic>
        <p:nvPicPr>
          <p:cNvPr id="8" name="Grafik 7" descr="Ein Bild, das Text, Screenshot, Zahl, Schrift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3B4C50EF-FF86-3682-FA97-A5658B907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0780" y="1122902"/>
            <a:ext cx="9981219" cy="5517257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0EDB85C-6441-F532-CE80-59AC8D7A75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1" y="1996106"/>
            <a:ext cx="2018324" cy="336821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CC655550-5FA3-D633-0D9A-4C1E389CA7B2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75AE9474-4E4F-62AD-AB25-61031924FD47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DA9FA606-643F-411B-B070-66DCEC63826A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FDC25A0C-A46E-89CE-2AF0-9700BF058665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FD7A87FD-31EC-9243-C554-425A0F672D56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4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GroupedSearchKeys</a:t>
            </a:r>
            <a:endParaRPr lang="de-DE" cap="none" dirty="0"/>
          </a:p>
        </p:txBody>
      </p:sp>
      <p:pic>
        <p:nvPicPr>
          <p:cNvPr id="8" name="Grafik 7" descr="Ein Bild, das Text, Elektronik, Screenshot, Software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AB370D90-C969-A7AB-BB03-692C3C3D0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7678" y="647254"/>
            <a:ext cx="5721610" cy="5794120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DBDE642-D565-9DED-5B4D-FBD10CA681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1" y="1874186"/>
            <a:ext cx="3484687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C7EEAF0B-A735-C26B-51EE-A29B3B13F1F8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11AAEB9F-4754-8062-7735-B015B1160B8E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81A7A068-279F-12BD-C910-9DBA79D43E8D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3848C5E5-FEA7-B36E-E82A-1846A0C9F051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FF8015BC-F185-0217-2131-82E2C675D822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39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KeyValuePairReader</a:t>
            </a:r>
            <a:endParaRPr lang="de-DE" cap="none" dirty="0"/>
          </a:p>
        </p:txBody>
      </p:sp>
      <p:pic>
        <p:nvPicPr>
          <p:cNvPr id="9" name="Grafik 8" descr="Ein Bild, das Text, Screenshot, Dokument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A4FB82A3-6BAA-B9B6-CA8E-F039EE1902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42106"/>
          <a:stretch/>
        </p:blipFill>
        <p:spPr>
          <a:xfrm>
            <a:off x="5525872" y="1247775"/>
            <a:ext cx="6469355" cy="5192018"/>
          </a:xfrm>
          <a:prstGeom prst="rect">
            <a:avLst/>
          </a:prstGeom>
        </p:spPr>
      </p:pic>
      <p:pic>
        <p:nvPicPr>
          <p:cNvPr id="12" name="Grafik 11" descr="Seilknoten mit einfarbiger Füllung">
            <a:extLst>
              <a:ext uri="{FF2B5EF4-FFF2-40B4-BE49-F238E27FC236}">
                <a16:creationId xmlns:a16="http://schemas.microsoft.com/office/drawing/2014/main" id="{DAC2D1C1-D4FE-FA02-6F7D-A2B1FC348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502690" y="4722844"/>
            <a:ext cx="582019" cy="582019"/>
          </a:xfrm>
          <a:prstGeom prst="rect">
            <a:avLst/>
          </a:prstGeom>
        </p:spPr>
      </p:pic>
      <p:pic>
        <p:nvPicPr>
          <p:cNvPr id="13" name="Grafik 12" descr="Seilknoten mit einfarbiger Füllung">
            <a:extLst>
              <a:ext uri="{FF2B5EF4-FFF2-40B4-BE49-F238E27FC236}">
                <a16:creationId xmlns:a16="http://schemas.microsoft.com/office/drawing/2014/main" id="{578C4AE0-D32F-5146-AA06-EF83DA1A7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8264593" y="683222"/>
            <a:ext cx="582019" cy="582019"/>
          </a:xfrm>
          <a:prstGeom prst="rect">
            <a:avLst/>
          </a:prstGeom>
        </p:spPr>
      </p:pic>
      <p:pic>
        <p:nvPicPr>
          <p:cNvPr id="7" name="Grafik 6" descr="Ein Bild, das Text, Screenshot, Dokument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19B6FEE7-568E-2C34-34B6-C870FEE4804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" b="57556"/>
          <a:stretch/>
        </p:blipFill>
        <p:spPr>
          <a:xfrm>
            <a:off x="242517" y="1619250"/>
            <a:ext cx="5292925" cy="3116293"/>
          </a:xfrm>
          <a:prstGeom prst="rect">
            <a:avLst/>
          </a:prstGeom>
        </p:spPr>
      </p:pic>
      <p:sp>
        <p:nvSpPr>
          <p:cNvPr id="15" name="Rechteck 14">
            <a:hlinkClick r:id="rId10" action="ppaction://hlinksldjump"/>
            <a:extLst>
              <a:ext uri="{FF2B5EF4-FFF2-40B4-BE49-F238E27FC236}">
                <a16:creationId xmlns:a16="http://schemas.microsoft.com/office/drawing/2014/main" id="{E65FFBB4-63FA-AF73-4075-32A07E967BAC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7" name="Rechteck 16">
            <a:hlinkClick r:id="rId11" action="ppaction://hlinksldjump"/>
            <a:extLst>
              <a:ext uri="{FF2B5EF4-FFF2-40B4-BE49-F238E27FC236}">
                <a16:creationId xmlns:a16="http://schemas.microsoft.com/office/drawing/2014/main" id="{B25BB1D5-786E-62C4-AB9C-98477949D0AD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8" name="Rechteck 17">
            <a:hlinkClick r:id="rId12" action="ppaction://hlinksldjump"/>
            <a:extLst>
              <a:ext uri="{FF2B5EF4-FFF2-40B4-BE49-F238E27FC236}">
                <a16:creationId xmlns:a16="http://schemas.microsoft.com/office/drawing/2014/main" id="{298B5AA7-6D84-7FCC-A4E2-9DA8905B7C20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20" name="Rechteck 19">
            <a:hlinkClick r:id="rId13" action="ppaction://hlinksldjump"/>
            <a:extLst>
              <a:ext uri="{FF2B5EF4-FFF2-40B4-BE49-F238E27FC236}">
                <a16:creationId xmlns:a16="http://schemas.microsoft.com/office/drawing/2014/main" id="{7F971B31-62A7-DB80-AE92-D47A8BA5CD69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4" action="ppaction://hlinksldjump"/>
            <a:extLst>
              <a:ext uri="{FF2B5EF4-FFF2-40B4-BE49-F238E27FC236}">
                <a16:creationId xmlns:a16="http://schemas.microsoft.com/office/drawing/2014/main" id="{EA44CF08-6251-D9B8-1296-0897AE93822A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067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PdfFileData</a:t>
            </a:r>
            <a:endParaRPr lang="de-DE" cap="none" dirty="0"/>
          </a:p>
        </p:txBody>
      </p:sp>
      <p:pic>
        <p:nvPicPr>
          <p:cNvPr id="8" name="Grafik 7" descr="Ein Bild, das Elektronik, Text, Screenshot, Computer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AF97B690-E3EB-44B6-9827-C25EB2A73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7676" y="630936"/>
            <a:ext cx="8390848" cy="5836093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443858-C796-F29F-1658-CC440BF994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1" y="1874186"/>
            <a:ext cx="3294686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AD3F9CDA-DBE1-14B0-6236-54FA6EDF23C9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C71EA8BE-8B2F-6D51-84B7-2356C3BCD237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190FEF2-5645-07D1-D667-C3943643B434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0EFB9A72-4379-6807-15BF-C45F35F1011A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E47E3DA8-119B-2504-4082-8FA287EB79C4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9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RegexUtils</a:t>
            </a:r>
            <a:endParaRPr lang="de-DE" cap="none" dirty="0"/>
          </a:p>
        </p:txBody>
      </p:sp>
      <p:pic>
        <p:nvPicPr>
          <p:cNvPr id="8" name="Grafik 7" descr="Ein Bild, das Text, Screenshot, Schrift, Zahl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AE1EE7F4-5424-AC95-C17C-13C18B283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3704" y="1449993"/>
            <a:ext cx="9995566" cy="519769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778E9D-C1F3-8188-5600-9A18575A3C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1" y="1874186"/>
            <a:ext cx="2021590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77606E84-6693-67D2-8D84-08F7501D9413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0F3622F5-BF07-FBD4-8120-FC24D786CDAC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DB71B8F2-ED1C-473E-FD09-EAA16C12FDD7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22F51338-756D-300E-ABE2-D4F0F5A1B42D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F85072B3-8610-9E96-F052-AFF7875C0855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0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RegexWrapped</a:t>
            </a:r>
            <a:br>
              <a:rPr lang="de-DE" cap="none" dirty="0"/>
            </a:br>
            <a:r>
              <a:rPr lang="de-DE" cap="none" dirty="0"/>
              <a:t>Collection</a:t>
            </a:r>
          </a:p>
        </p:txBody>
      </p:sp>
      <p:pic>
        <p:nvPicPr>
          <p:cNvPr id="8" name="Grafik 7" descr="Ein Bild, das Text, Screenshot, Software, Design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A5F05125-D7EA-89EE-F158-F141592C7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0632" y="609892"/>
            <a:ext cx="6922008" cy="5881502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43F675-55B0-9570-D2DF-1DB642261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1" y="1996106"/>
            <a:ext cx="2437642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EBD36AB6-8A4C-AA27-07ED-B7555293B449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2172E600-5ACF-4DC7-460E-95FBF30B83A7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181D4D33-912A-E700-BE2F-5E2F854D0A83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543CBB04-10D6-F805-D5D2-8254D4E06137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223D9B93-3DFC-3073-7056-F7A15ED40DFD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27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E2E92413-2982-49BD-E451-4B21224C85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2"/>
          <a:stretch/>
        </p:blipFill>
        <p:spPr>
          <a:xfrm>
            <a:off x="0" y="1280961"/>
            <a:ext cx="12192000" cy="325374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F083E00-43AA-5E45-D1BE-102D05D81380}"/>
              </a:ext>
            </a:extLst>
          </p:cNvPr>
          <p:cNvSpPr/>
          <p:nvPr/>
        </p:nvSpPr>
        <p:spPr>
          <a:xfrm>
            <a:off x="0" y="1280981"/>
            <a:ext cx="12192000" cy="3253740"/>
          </a:xfrm>
          <a:prstGeom prst="rect">
            <a:avLst/>
          </a:prstGeom>
          <a:gradFill flip="none" rotWithShape="1">
            <a:gsLst>
              <a:gs pos="25000">
                <a:srgbClr val="183B6A">
                  <a:alpha val="92000"/>
                </a:srgbClr>
              </a:gs>
              <a:gs pos="75000">
                <a:srgbClr val="183B6A">
                  <a:alpha val="18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11CDE0-E71C-7AA9-79A4-375AF108147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3F5A640-B212-ABA4-455A-C92DDFE32D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1400" b="1" kern="1200" dirty="0">
                <a:solidFill>
                  <a:srgbClr val="193C6C"/>
                </a:solidFill>
                <a:effectLst/>
                <a:latin typeface="Arial Nova Cond" panose="020B0506020202020204" pitchFamily="34" charset="0"/>
                <a:ea typeface="+mn-ea"/>
                <a:cs typeface="+mn-cs"/>
              </a:rPr>
              <a:t>Klassenbibliothek zur Extraktion von Daten aus PDF-Dateien in .NET 7.0</a:t>
            </a:r>
            <a:r>
              <a:rPr lang="en-US" sz="1400" b="1" kern="1200" dirty="0">
                <a:solidFill>
                  <a:srgbClr val="193C6C"/>
                </a:solidFill>
                <a:effectLst/>
                <a:latin typeface="Arial Nova Cond" panose="020B0506020202020204" pitchFamily="34" charset="0"/>
                <a:ea typeface="+mn-ea"/>
                <a:cs typeface="+mn-cs"/>
              </a:rPr>
              <a:t> | Patrick Hildebrandt</a:t>
            </a:r>
            <a:endParaRPr lang="de-DE" dirty="0">
              <a:effectLst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DE3654-0D49-6F29-2797-A387AB1806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r>
              <a:rPr lang="en-US" dirty="0"/>
              <a:t> von 32</a:t>
            </a:r>
          </a:p>
        </p:txBody>
      </p:sp>
      <p:sp>
        <p:nvSpPr>
          <p:cNvPr id="2" name="Rechteck 1">
            <a:hlinkClick r:id="rId4" action="ppaction://hlinksldjump"/>
            <a:extLst>
              <a:ext uri="{FF2B5EF4-FFF2-40B4-BE49-F238E27FC236}">
                <a16:creationId xmlns:a16="http://schemas.microsoft.com/office/drawing/2014/main" id="{14038EE6-1C25-D8F2-50B0-45CFC6BEFB7E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5" action="ppaction://hlinksldjump"/>
            <a:extLst>
              <a:ext uri="{FF2B5EF4-FFF2-40B4-BE49-F238E27FC236}">
                <a16:creationId xmlns:a16="http://schemas.microsoft.com/office/drawing/2014/main" id="{23DE7CEE-6884-A5FA-7166-2B2CD5DDCEA1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63" name="Rechteck 62">
            <a:hlinkClick r:id="rId6" action="ppaction://hlinksldjump"/>
            <a:extLst>
              <a:ext uri="{FF2B5EF4-FFF2-40B4-BE49-F238E27FC236}">
                <a16:creationId xmlns:a16="http://schemas.microsoft.com/office/drawing/2014/main" id="{92A8F920-422D-BE21-07D5-5AEAF64795C1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65" name="Rechteck 64">
            <a:hlinkClick r:id="rId7" action="ppaction://hlinksldjump"/>
            <a:extLst>
              <a:ext uri="{FF2B5EF4-FFF2-40B4-BE49-F238E27FC236}">
                <a16:creationId xmlns:a16="http://schemas.microsoft.com/office/drawing/2014/main" id="{3DE9CA97-77BF-05FB-EA7E-573B00159009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6" name="Rechteck 5">
            <a:hlinkClick r:id="rId8" action="ppaction://hlinksldjump"/>
            <a:extLst>
              <a:ext uri="{FF2B5EF4-FFF2-40B4-BE49-F238E27FC236}">
                <a16:creationId xmlns:a16="http://schemas.microsoft.com/office/drawing/2014/main" id="{4BB56407-EC9B-1CD3-642E-CAEFF800E26A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64" name="Rectangle: Rounded Corners 4">
            <a:extLst>
              <a:ext uri="{FF2B5EF4-FFF2-40B4-BE49-F238E27FC236}">
                <a16:creationId xmlns:a16="http://schemas.microsoft.com/office/drawing/2014/main" id="{54290973-473D-4679-C934-CC50E27B80DB}"/>
              </a:ext>
            </a:extLst>
          </p:cNvPr>
          <p:cNvSpPr/>
          <p:nvPr/>
        </p:nvSpPr>
        <p:spPr>
          <a:xfrm>
            <a:off x="5023" y="1283829"/>
            <a:ext cx="4772524" cy="325087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193C6C"/>
              </a:gs>
              <a:gs pos="40000">
                <a:srgbClr val="193C6C">
                  <a:alpha val="75000"/>
                </a:srgbClr>
              </a:gs>
              <a:gs pos="80000">
                <a:srgbClr val="193C6C">
                  <a:alpha val="50000"/>
                </a:srgbClr>
              </a:gs>
              <a:gs pos="100000">
                <a:srgbClr val="193C6C">
                  <a:alpha val="10000"/>
                </a:srgbClr>
              </a:gs>
            </a:gsLst>
            <a:lin ang="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Hauptsitz in Schwelm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Gründung 1999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14 Mitarbeiter*innen</a:t>
            </a:r>
          </a:p>
          <a:p>
            <a:pPr algn="ctr"/>
            <a:endParaRPr lang="de-DE" sz="2000" b="1" dirty="0">
              <a:solidFill>
                <a:schemeClr val="bg1"/>
              </a:solidFill>
              <a:latin typeface="Arial Nova Cond" panose="020B0506020202020204" pitchFamily="34" charset="0"/>
            </a:endParaRP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IT-Solutions, Dataservice und Consulting: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Industrie 4.0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Stammdatenmanagement</a:t>
            </a:r>
          </a:p>
          <a:p>
            <a:pPr algn="ctr"/>
            <a:r>
              <a:rPr lang="de-DE" sz="2000" b="1" dirty="0">
                <a:solidFill>
                  <a:schemeClr val="bg1"/>
                </a:solidFill>
                <a:latin typeface="Arial Nova Cond" panose="020B0506020202020204" pitchFamily="34" charset="0"/>
              </a:rPr>
              <a:t>Klassifizierung nach ECLASS</a:t>
            </a:r>
          </a:p>
        </p:txBody>
      </p:sp>
      <p:sp>
        <p:nvSpPr>
          <p:cNvPr id="12" name="TextBox 166">
            <a:extLst>
              <a:ext uri="{FF2B5EF4-FFF2-40B4-BE49-F238E27FC236}">
                <a16:creationId xmlns:a16="http://schemas.microsoft.com/office/drawing/2014/main" id="{769520F6-340B-F26A-FA49-7695AB2B3AB2}"/>
              </a:ext>
            </a:extLst>
          </p:cNvPr>
          <p:cNvSpPr txBox="1"/>
          <p:nvPr/>
        </p:nvSpPr>
        <p:spPr>
          <a:xfrm>
            <a:off x="3234975" y="4876802"/>
            <a:ext cx="3840480" cy="135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401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srgbClr val="193C6C"/>
                </a:solidFill>
                <a:latin typeface="Arial Nova Cond" panose="020B0506020202020204" pitchFamily="34" charset="0"/>
              </a:rPr>
              <a:t>Standorte:</a:t>
            </a:r>
            <a:endParaRPr kumimoji="0" lang="de-DE" b="1" i="0" u="none" strike="noStrike" kern="1200" cap="none" spc="0" normalizeH="0" baseline="0" noProof="0" dirty="0">
              <a:ln>
                <a:noFill/>
              </a:ln>
              <a:solidFill>
                <a:srgbClr val="193C6C"/>
              </a:solidFill>
              <a:effectLst/>
              <a:uLnTx/>
              <a:uFillTx/>
              <a:latin typeface="Arial Nova Cond" panose="020B0506020202020204" pitchFamily="34" charset="0"/>
              <a:ea typeface="+mn-ea"/>
              <a:cs typeface="+mn-cs"/>
            </a:endParaRPr>
          </a:p>
          <a:p>
            <a:pPr algn="ctr" defTabSz="1440180">
              <a:lnSpc>
                <a:spcPct val="150000"/>
              </a:lnSpc>
              <a:defRPr/>
            </a:pPr>
            <a:r>
              <a:rPr lang="de-DE" sz="1400" b="1" dirty="0">
                <a:solidFill>
                  <a:srgbClr val="193C6C"/>
                </a:solidFill>
                <a:latin typeface="Arial Nova Cond" panose="020B0506020202020204" pitchFamily="34" charset="0"/>
              </a:rPr>
              <a:t>Schwelm, Deutschland</a:t>
            </a:r>
          </a:p>
          <a:p>
            <a:pPr algn="ctr" defTabSz="1440180">
              <a:lnSpc>
                <a:spcPct val="150000"/>
              </a:lnSpc>
              <a:defRPr/>
            </a:pPr>
            <a:r>
              <a:rPr lang="de-DE" sz="1400" b="1" dirty="0">
                <a:solidFill>
                  <a:srgbClr val="193C6C"/>
                </a:solidFill>
                <a:latin typeface="Arial Nova Cond" panose="020B0506020202020204" pitchFamily="34" charset="0"/>
              </a:rPr>
              <a:t>Lemberg (Lwiw), Ukraine</a:t>
            </a:r>
          </a:p>
          <a:p>
            <a:pPr algn="ctr" defTabSz="1440180">
              <a:lnSpc>
                <a:spcPct val="150000"/>
              </a:lnSpc>
              <a:defRPr/>
            </a:pPr>
            <a:r>
              <a:rPr lang="de-DE" sz="1400" b="1" dirty="0">
                <a:solidFill>
                  <a:srgbClr val="193C6C"/>
                </a:solidFill>
                <a:latin typeface="Arial Nova Cond" panose="020B0506020202020204" pitchFamily="34" charset="0"/>
              </a:rPr>
              <a:t>ECLASS-Office für Spanien &amp; Portugal</a:t>
            </a:r>
          </a:p>
        </p:txBody>
      </p:sp>
      <p:sp>
        <p:nvSpPr>
          <p:cNvPr id="13" name="TextBox 167">
            <a:extLst>
              <a:ext uri="{FF2B5EF4-FFF2-40B4-BE49-F238E27FC236}">
                <a16:creationId xmlns:a16="http://schemas.microsoft.com/office/drawing/2014/main" id="{98F06E28-45D4-BC65-5C5A-0576C635EBFB}"/>
              </a:ext>
            </a:extLst>
          </p:cNvPr>
          <p:cNvSpPr txBox="1"/>
          <p:nvPr/>
        </p:nvSpPr>
        <p:spPr>
          <a:xfrm>
            <a:off x="6833606" y="4870838"/>
            <a:ext cx="3573221" cy="1353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4018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>
                <a:solidFill>
                  <a:srgbClr val="193C6C"/>
                </a:solidFill>
                <a:latin typeface="Arial Nova Cond" panose="020B0506020202020204" pitchFamily="34" charset="0"/>
              </a:rPr>
              <a:t>Kunden</a:t>
            </a:r>
            <a:r>
              <a:rPr kumimoji="0" lang="de-DE" b="1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ctr" defTabSz="14401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Maschinen- und Anlagenbau</a:t>
            </a:r>
            <a:endParaRPr lang="de-DE" sz="1400" b="1" dirty="0">
              <a:solidFill>
                <a:srgbClr val="193C6C"/>
              </a:solidFill>
              <a:latin typeface="Arial Nova Cond" panose="020B0506020202020204" pitchFamily="34" charset="0"/>
            </a:endParaRPr>
          </a:p>
          <a:p>
            <a:pPr marL="0" marR="0" lvl="0" indent="0" algn="ctr" defTabSz="14401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Komponentenhersteller</a:t>
            </a:r>
          </a:p>
          <a:p>
            <a:pPr marL="0" marR="0" lvl="0" indent="0" algn="ctr" defTabSz="144018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1200" cap="none" spc="0" normalizeH="0" baseline="0" noProof="0" dirty="0">
                <a:ln>
                  <a:noFill/>
                </a:ln>
                <a:solidFill>
                  <a:srgbClr val="193C6C"/>
                </a:solidFill>
                <a:effectLst/>
                <a:uLnTx/>
                <a:uFillTx/>
                <a:latin typeface="Arial Nova Cond" panose="020B0506020202020204" pitchFamily="34" charset="0"/>
                <a:ea typeface="+mn-ea"/>
                <a:cs typeface="+mn-cs"/>
              </a:rPr>
              <a:t>produzierende Unternehmen</a:t>
            </a:r>
          </a:p>
        </p:txBody>
      </p:sp>
    </p:spTree>
    <p:extLst>
      <p:ext uri="{BB962C8B-B14F-4D97-AF65-F5344CB8AC3E}">
        <p14:creationId xmlns:p14="http://schemas.microsoft.com/office/powerpoint/2010/main" val="228644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SearchDirection</a:t>
            </a:r>
            <a:endParaRPr lang="de-DE" cap="none" dirty="0"/>
          </a:p>
        </p:txBody>
      </p:sp>
      <p:pic>
        <p:nvPicPr>
          <p:cNvPr id="8" name="Grafik 7" descr="Ein Bild, das Text, Screenshot, Computer, Design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220AC01F-DA77-9FCB-B0C5-D949282A0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1880" y="632076"/>
            <a:ext cx="5165493" cy="5834953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B11F7FB-EBCC-25A9-10E2-2150DC411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1" y="1874186"/>
            <a:ext cx="3278890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166A4A40-EA6F-D202-BFC3-31DD1B90BDC1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34C68E94-ED23-0F9A-6F1B-CDBBB2FD1B65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54A2E0CB-4240-5D12-A598-0A04C0569824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1F8D71D4-3DE8-A573-591C-7BD50C01C791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D864AC7D-D64A-97A9-B163-06C23454DD17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0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SearchKey</a:t>
            </a:r>
            <a:endParaRPr lang="de-DE" cap="none" dirty="0"/>
          </a:p>
        </p:txBody>
      </p:sp>
      <p:pic>
        <p:nvPicPr>
          <p:cNvPr id="10" name="Grafik 9" descr="Ein Bild, das Text, Screenshot, Software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BB34F1AA-3BBC-B82A-E50E-8BF86DEC2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8313" y="626450"/>
            <a:ext cx="5882012" cy="5849014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6CC2F9D-40FA-4352-8A29-C1D49F712B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2735323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82F65E18-CA0B-E2C3-14A2-5F649FCE36DA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7" action="ppaction://hlinksldjump"/>
            <a:extLst>
              <a:ext uri="{FF2B5EF4-FFF2-40B4-BE49-F238E27FC236}">
                <a16:creationId xmlns:a16="http://schemas.microsoft.com/office/drawing/2014/main" id="{4D6A7EA5-1ACB-5AC5-1836-C490F71C3304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6085628C-4BC6-2770-52EA-27B63EB1AA90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07CF8415-BB9F-E043-953D-753E2D3279B7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79E5F936-C0A6-943E-A8C1-54EC8CAAA4EF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52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SeparatorCollection</a:t>
            </a:r>
            <a:endParaRPr lang="de-DE" cap="none" dirty="0"/>
          </a:p>
        </p:txBody>
      </p:sp>
      <p:pic>
        <p:nvPicPr>
          <p:cNvPr id="8" name="Grafik 7" descr="Ein Bild, das Text, Screenshot, Software, Website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CE82BDDA-F14A-2A7F-3BF9-6079690FC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1349" y="635704"/>
            <a:ext cx="8293868" cy="5833303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4F4431A-8A13-3AE1-8A8A-C062F67E9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1874186"/>
            <a:ext cx="3388359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F5AA1F17-7966-787A-3B6D-F56DB1679822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DDE3C8B1-2024-4E3B-9CC9-9B0BF7379A0B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06463D8A-F36A-B59E-EF47-B80C17174FC5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B44EA9D2-55B6-435B-E71B-C5F3D7148B7E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8DB4CE9D-F092-ECF0-C541-39D84EDD8188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38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KeyValuePairs</a:t>
            </a:r>
            <a:r>
              <a:rPr lang="de-DE" cap="none" dirty="0"/>
              <a:t> /</a:t>
            </a:r>
            <a:br>
              <a:rPr lang="de-DE" cap="none" dirty="0"/>
            </a:br>
            <a:r>
              <a:rPr lang="de-DE" cap="none" dirty="0" err="1"/>
              <a:t>KeyValuePairGroups</a:t>
            </a:r>
            <a:br>
              <a:rPr lang="de-DE" cap="none" dirty="0"/>
            </a:br>
            <a:r>
              <a:rPr lang="de-DE" cap="none" dirty="0"/>
              <a:t>[</a:t>
            </a:r>
            <a:r>
              <a:rPr lang="de-DE" cap="none" dirty="0" err="1"/>
              <a:t>genericIndex</a:t>
            </a:r>
            <a:r>
              <a:rPr lang="de-DE" cap="none" dirty="0"/>
              <a:t>]</a:t>
            </a:r>
          </a:p>
        </p:txBody>
      </p:sp>
      <p:pic>
        <p:nvPicPr>
          <p:cNvPr id="5" name="Grafik 4" descr="Ein Bild, das Screenshot, Text, Diagramm, Design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A9CD71CF-979A-58CB-5A1C-EE25F75B63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745" t="75427" r="50056" b="2806"/>
          <a:stretch/>
        </p:blipFill>
        <p:spPr>
          <a:xfrm>
            <a:off x="3739896" y="1107699"/>
            <a:ext cx="8280161" cy="5390070"/>
          </a:xfrm>
          <a:prstGeom prst="rect">
            <a:avLst/>
          </a:prstGeom>
        </p:spPr>
      </p:pic>
      <p:sp>
        <p:nvSpPr>
          <p:cNvPr id="7" name="Textplatzhalter 4">
            <a:extLst>
              <a:ext uri="{FF2B5EF4-FFF2-40B4-BE49-F238E27FC236}">
                <a16:creationId xmlns:a16="http://schemas.microsoft.com/office/drawing/2014/main" id="{4F9D9424-AAE3-9661-EA94-85EB2567C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0" y="2430446"/>
            <a:ext cx="3469389" cy="3368217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Rechteck 7">
            <a:hlinkClick r:id="rId6" action="ppaction://hlinksldjump"/>
            <a:extLst>
              <a:ext uri="{FF2B5EF4-FFF2-40B4-BE49-F238E27FC236}">
                <a16:creationId xmlns:a16="http://schemas.microsoft.com/office/drawing/2014/main" id="{FFAA5C34-9C48-BD50-9D6B-1D3000A79BB3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298E46DF-1E4D-818D-A03F-E6CF35FABB71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5E52A9A-9AF7-E386-93E2-50C90CCF3A53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11485D61-9A3D-3157-3E15-B624B718992D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80C8DB63-9A03-12F2-2585-89772E63C3B9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01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ReadConfig</a:t>
            </a:r>
            <a:r>
              <a:rPr lang="de-DE" cap="none" dirty="0"/>
              <a:t>()</a:t>
            </a:r>
          </a:p>
        </p:txBody>
      </p:sp>
      <p:pic>
        <p:nvPicPr>
          <p:cNvPr id="5" name="Grafik 4" descr="Ein Bild, das Screenshot, Text, Diagramm, Design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2D09E42C-C101-ED50-B091-08165EB0DC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0115" t="6873" r="3681" b="75640"/>
          <a:stretch/>
        </p:blipFill>
        <p:spPr>
          <a:xfrm>
            <a:off x="1600200" y="1701009"/>
            <a:ext cx="9710928" cy="4858030"/>
          </a:xfrm>
          <a:prstGeom prst="rect">
            <a:avLst/>
          </a:prstGeom>
        </p:spPr>
      </p:pic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A500B29-9D3A-FF07-B16F-E2D4E25A3E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1" y="1874186"/>
            <a:ext cx="1267210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8" name="Rechteck 7">
            <a:hlinkClick r:id="rId6" action="ppaction://hlinksldjump"/>
            <a:extLst>
              <a:ext uri="{FF2B5EF4-FFF2-40B4-BE49-F238E27FC236}">
                <a16:creationId xmlns:a16="http://schemas.microsoft.com/office/drawing/2014/main" id="{4E193F19-EAFD-BA58-69B3-D8CF7C47BB3D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EFDCD89C-35B3-C967-FDBE-B66F17F114C3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4F999555-FC4E-4488-3B0A-63C550E1387D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7EBF5432-E7D5-CD17-7F90-5873F7D09EC5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9D297F56-2EEF-F282-D0B6-345C9DBFCA81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26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ReadFile</a:t>
            </a:r>
            <a:r>
              <a:rPr lang="de-DE" cap="none" dirty="0"/>
              <a:t>()</a:t>
            </a:r>
          </a:p>
        </p:txBody>
      </p:sp>
      <p:pic>
        <p:nvPicPr>
          <p:cNvPr id="5" name="Grafik 4" descr="Ein Bild, das Screenshot, Text, Diagramm, Design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04B19304-E3F5-8B1E-97FF-A7D00A1ED4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0115" t="24360" r="3681" b="31461"/>
          <a:stretch/>
        </p:blipFill>
        <p:spPr>
          <a:xfrm>
            <a:off x="3867913" y="724443"/>
            <a:ext cx="4462272" cy="5639781"/>
          </a:xfrm>
          <a:prstGeom prst="rect">
            <a:avLst/>
          </a:prstGeom>
        </p:spPr>
      </p:pic>
      <p:sp>
        <p:nvSpPr>
          <p:cNvPr id="7" name="Textplatzhalter 4">
            <a:extLst>
              <a:ext uri="{FF2B5EF4-FFF2-40B4-BE49-F238E27FC236}">
                <a16:creationId xmlns:a16="http://schemas.microsoft.com/office/drawing/2014/main" id="{570E4274-ED26-7803-D095-E346337CE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1" y="1874186"/>
            <a:ext cx="3469390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8" name="Rechteck 7">
            <a:hlinkClick r:id="rId6" action="ppaction://hlinksldjump"/>
            <a:extLst>
              <a:ext uri="{FF2B5EF4-FFF2-40B4-BE49-F238E27FC236}">
                <a16:creationId xmlns:a16="http://schemas.microsoft.com/office/drawing/2014/main" id="{7723C95D-04FF-6B83-0C9E-D47298FA4637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7" action="ppaction://hlinksldjump"/>
            <a:extLst>
              <a:ext uri="{FF2B5EF4-FFF2-40B4-BE49-F238E27FC236}">
                <a16:creationId xmlns:a16="http://schemas.microsoft.com/office/drawing/2014/main" id="{8D69013D-2DB3-67B3-60C9-273F7F45366B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20CA224E-7DE1-4509-048E-7CC080888C38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DBF2CA17-8170-527C-060C-75D3B750487E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0" action="ppaction://hlinksldjump"/>
            <a:extLst>
              <a:ext uri="{FF2B5EF4-FFF2-40B4-BE49-F238E27FC236}">
                <a16:creationId xmlns:a16="http://schemas.microsoft.com/office/drawing/2014/main" id="{8E292CE1-F9CE-75AB-7906-3DC706657967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26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0EF567-47C5-7015-7106-0CAD23F113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4B5DB54-3D31-620C-FEE0-5BBD3A0A17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91B9310-E90B-E2C7-F2F9-D015CFB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cap="none" dirty="0" err="1"/>
              <a:t>KeyValuePairReader</a:t>
            </a:r>
            <a:endParaRPr lang="de-DE" cap="none" dirty="0"/>
          </a:p>
        </p:txBody>
      </p:sp>
      <p:pic>
        <p:nvPicPr>
          <p:cNvPr id="5" name="Grafik 4" descr="Ein Bild, das Screenshot, Text, Diagramm, Design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53E2038B-E4CF-37EB-A3AA-FD8E6622E7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960" t="33375" r="49885" b="31461"/>
          <a:stretch/>
        </p:blipFill>
        <p:spPr>
          <a:xfrm>
            <a:off x="5385816" y="1412765"/>
            <a:ext cx="5439154" cy="5477510"/>
          </a:xfrm>
          <a:prstGeom prst="rect">
            <a:avLst/>
          </a:prstGeom>
        </p:spPr>
      </p:pic>
      <p:pic>
        <p:nvPicPr>
          <p:cNvPr id="7" name="Grafik 6" descr="Ein Bild, das Screenshot, Text, Diagramm, Design enthält.&#10;&#10;Automatisch generierte Beschreibung">
            <a:hlinkClick r:id="rId3" action="ppaction://hlinksldjump"/>
            <a:extLst>
              <a:ext uri="{FF2B5EF4-FFF2-40B4-BE49-F238E27FC236}">
                <a16:creationId xmlns:a16="http://schemas.microsoft.com/office/drawing/2014/main" id="{B7F4809C-D355-C1AB-3ED6-6B3CA632B2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960" t="7207" r="49885" b="66665"/>
          <a:stretch/>
        </p:blipFill>
        <p:spPr>
          <a:xfrm>
            <a:off x="1742924" y="1633344"/>
            <a:ext cx="4359896" cy="3262506"/>
          </a:xfrm>
          <a:prstGeom prst="rect">
            <a:avLst/>
          </a:prstGeom>
        </p:spPr>
      </p:pic>
      <p:pic>
        <p:nvPicPr>
          <p:cNvPr id="9" name="Grafik 8" descr="Seilknoten mit einfarbiger Füllung">
            <a:extLst>
              <a:ext uri="{FF2B5EF4-FFF2-40B4-BE49-F238E27FC236}">
                <a16:creationId xmlns:a16="http://schemas.microsoft.com/office/drawing/2014/main" id="{1AF59DC4-65AB-94BD-483E-AF3F1C21D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3624299" y="4884606"/>
            <a:ext cx="582019" cy="582019"/>
          </a:xfrm>
          <a:prstGeom prst="rect">
            <a:avLst/>
          </a:prstGeom>
        </p:spPr>
      </p:pic>
      <p:pic>
        <p:nvPicPr>
          <p:cNvPr id="10" name="Grafik 9" descr="Seilknoten mit einfarbiger Füllung">
            <a:extLst>
              <a:ext uri="{FF2B5EF4-FFF2-40B4-BE49-F238E27FC236}">
                <a16:creationId xmlns:a16="http://schemas.microsoft.com/office/drawing/2014/main" id="{30A51E11-A571-586D-7F42-411CE25AC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7395029" y="838850"/>
            <a:ext cx="582019" cy="582019"/>
          </a:xfrm>
          <a:prstGeom prst="rect">
            <a:avLst/>
          </a:prstGeom>
        </p:spPr>
      </p:pic>
      <p:sp>
        <p:nvSpPr>
          <p:cNvPr id="8" name="Textplatzhalter 4">
            <a:extLst>
              <a:ext uri="{FF2B5EF4-FFF2-40B4-BE49-F238E27FC236}">
                <a16:creationId xmlns:a16="http://schemas.microsoft.com/office/drawing/2014/main" id="{37C9E598-8E44-C7C4-54F7-722BE9A366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1" y="1874186"/>
            <a:ext cx="1409934" cy="3368217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Rechteck 10">
            <a:hlinkClick r:id="rId8" action="ppaction://hlinksldjump"/>
            <a:extLst>
              <a:ext uri="{FF2B5EF4-FFF2-40B4-BE49-F238E27FC236}">
                <a16:creationId xmlns:a16="http://schemas.microsoft.com/office/drawing/2014/main" id="{D720C3B5-BF27-35BF-EE36-191EC2D36255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9" action="ppaction://hlinksldjump"/>
            <a:extLst>
              <a:ext uri="{FF2B5EF4-FFF2-40B4-BE49-F238E27FC236}">
                <a16:creationId xmlns:a16="http://schemas.microsoft.com/office/drawing/2014/main" id="{B47D0D7F-3B31-5634-4AB5-F446F30377FF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4" name="Rechteck 13">
            <a:hlinkClick r:id="rId10" action="ppaction://hlinksldjump"/>
            <a:extLst>
              <a:ext uri="{FF2B5EF4-FFF2-40B4-BE49-F238E27FC236}">
                <a16:creationId xmlns:a16="http://schemas.microsoft.com/office/drawing/2014/main" id="{BB1A62C5-8923-03AB-8EEF-4CE70F1E774A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6" name="Rechteck 15">
            <a:hlinkClick r:id="rId11" action="ppaction://hlinksldjump"/>
            <a:extLst>
              <a:ext uri="{FF2B5EF4-FFF2-40B4-BE49-F238E27FC236}">
                <a16:creationId xmlns:a16="http://schemas.microsoft.com/office/drawing/2014/main" id="{163390FC-B3FD-B129-FD2C-5498DC8BD22B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4" name="Rechteck 3">
            <a:hlinkClick r:id="rId12" action="ppaction://hlinksldjump"/>
            <a:extLst>
              <a:ext uri="{FF2B5EF4-FFF2-40B4-BE49-F238E27FC236}">
                <a16:creationId xmlns:a16="http://schemas.microsoft.com/office/drawing/2014/main" id="{4AA6BAD1-F004-F97B-635E-BF8D08188F5A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81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3A872EA-7241-7983-5674-D5B42E2610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Klassenbibliothek in C#</a:t>
            </a:r>
          </a:p>
          <a:p>
            <a:r>
              <a:rPr lang="de-DE" dirty="0"/>
              <a:t>.Net 7.0 als Framework</a:t>
            </a:r>
          </a:p>
          <a:p>
            <a:r>
              <a:rPr lang="de-DE" dirty="0"/>
              <a:t>Extraktion von Key-Value-Pairs</a:t>
            </a:r>
          </a:p>
          <a:p>
            <a:r>
              <a:rPr lang="de-DE" dirty="0"/>
              <a:t>PDF-Quell-Dateien</a:t>
            </a:r>
          </a:p>
          <a:p>
            <a:r>
              <a:rPr lang="de-DE" dirty="0"/>
              <a:t>Unabhängig vom Layout und Format</a:t>
            </a:r>
          </a:p>
          <a:p>
            <a:r>
              <a:rPr lang="de-DE" dirty="0"/>
              <a:t>JSON-Konfigurationsdatei</a:t>
            </a:r>
          </a:p>
          <a:p>
            <a:r>
              <a:rPr lang="de-DE" dirty="0"/>
              <a:t>Instanzen mit generischen Eigenschaften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6F87C1-8C8F-A832-C9F2-D53BB8DD21C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C35A2C-6E87-DE40-13F1-6D34AB8173E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D0A845-C129-6A39-4A95-41A0118488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E20BB32-D508-E062-3AA4-EB23A76B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Projekt</a:t>
            </a:r>
          </a:p>
        </p:txBody>
      </p:sp>
      <p:pic>
        <p:nvPicPr>
          <p:cNvPr id="8" name="Grafik 7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6D0D577E-6BC0-7A10-3261-16DD6938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880" y="1965959"/>
            <a:ext cx="2367160" cy="3368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Grafik 9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9DE87CD3-AF2C-7749-1930-52A2B3A50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2091" y="1856232"/>
            <a:ext cx="1878400" cy="1795180"/>
          </a:xfrm>
          <a:prstGeom prst="rect">
            <a:avLst/>
          </a:prstGeom>
        </p:spPr>
      </p:pic>
      <p:pic>
        <p:nvPicPr>
          <p:cNvPr id="12" name="Grafik 11" descr="Ein Bild, das Grafiken, Symbol, Grafikdesign, Logo enthält.&#10;&#10;Automatisch generierte Beschreibung">
            <a:extLst>
              <a:ext uri="{FF2B5EF4-FFF2-40B4-BE49-F238E27FC236}">
                <a16:creationId xmlns:a16="http://schemas.microsoft.com/office/drawing/2014/main" id="{4884DD4B-2F32-68DD-F97F-A321AF1DD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0963" y="3684251"/>
            <a:ext cx="1756429" cy="175642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D1BA9B8-9B14-E0C3-73DE-4816619C3874}"/>
              </a:ext>
            </a:extLst>
          </p:cNvPr>
          <p:cNvSpPr txBox="1"/>
          <p:nvPr/>
        </p:nvSpPr>
        <p:spPr>
          <a:xfrm>
            <a:off x="3480048" y="5601809"/>
            <a:ext cx="2172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Quellen: siehe Anhang</a:t>
            </a:r>
          </a:p>
        </p:txBody>
      </p:sp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CE5CCD0A-B29A-4881-3308-8D81744EFCF5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7" action="ppaction://hlinksldjump"/>
            <a:extLst>
              <a:ext uri="{FF2B5EF4-FFF2-40B4-BE49-F238E27FC236}">
                <a16:creationId xmlns:a16="http://schemas.microsoft.com/office/drawing/2014/main" id="{3EAE7D45-AF06-5B22-4FCB-A353E3AF0CD0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4" name="Rechteck 13">
            <a:hlinkClick r:id="rId8" action="ppaction://hlinksldjump"/>
            <a:extLst>
              <a:ext uri="{FF2B5EF4-FFF2-40B4-BE49-F238E27FC236}">
                <a16:creationId xmlns:a16="http://schemas.microsoft.com/office/drawing/2014/main" id="{CAC644E6-E7F0-AB9F-EADB-8C2AB3EC455D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6" name="Rechteck 15">
            <a:hlinkClick r:id="rId9" action="ppaction://hlinksldjump"/>
            <a:extLst>
              <a:ext uri="{FF2B5EF4-FFF2-40B4-BE49-F238E27FC236}">
                <a16:creationId xmlns:a16="http://schemas.microsoft.com/office/drawing/2014/main" id="{842395B0-BCE9-06D3-2ACB-675EE4057B3A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10" action="ppaction://hlinksldjump"/>
            <a:extLst>
              <a:ext uri="{FF2B5EF4-FFF2-40B4-BE49-F238E27FC236}">
                <a16:creationId xmlns:a16="http://schemas.microsoft.com/office/drawing/2014/main" id="{CE12091E-DDD6-6273-21B5-DEB376A27EB9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pic>
        <p:nvPicPr>
          <p:cNvPr id="15" name="Grafik 14" descr="Ein Bild, das Symbol, Grafiken, Schrift, Design enthält.&#10;&#10;Automatisch generierte Beschreibung">
            <a:extLst>
              <a:ext uri="{FF2B5EF4-FFF2-40B4-BE49-F238E27FC236}">
                <a16:creationId xmlns:a16="http://schemas.microsoft.com/office/drawing/2014/main" id="{5DF7CE83-9FF3-E239-FE91-B0BCA3B4F0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57307" y="4892675"/>
            <a:ext cx="497793" cy="49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0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D3949C0-0F9A-3A4C-3A37-ECD7D0639D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2991" y="1874186"/>
            <a:ext cx="2172930" cy="3368217"/>
          </a:xfrm>
        </p:spPr>
        <p:txBody>
          <a:bodyPr/>
          <a:lstStyle/>
          <a:p>
            <a:r>
              <a:rPr lang="de-DE" dirty="0"/>
              <a:t>Informationen als Key-Value-Pairs enthalten</a:t>
            </a:r>
          </a:p>
          <a:p>
            <a:r>
              <a:rPr lang="de-DE" dirty="0"/>
              <a:t>Nicht-triviales Problem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33B6426-6A20-144A-B61A-F01378630D4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8EAF898-9151-3F7D-AA37-F0B996C758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Klassenbibliothek zur Extraktion von Daten aus PDF-Dateien in .NET 7.0</a:t>
            </a:r>
            <a:r>
              <a:rPr lang="en-US"/>
              <a:t> | Patrick Hildebrandt | Januar 2023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844EBB-DAF4-C1BD-28BC-77E6425666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2633A30-D767-975A-34C4-6D7D10C5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e-DE" dirty="0"/>
              <a:t>Datenblätter</a:t>
            </a:r>
          </a:p>
        </p:txBody>
      </p:sp>
      <p:pic>
        <p:nvPicPr>
          <p:cNvPr id="7" name="Grafik 6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CC5BC0A9-616A-FE8E-3AA1-C5EC38882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648" y="851350"/>
            <a:ext cx="3828288" cy="5447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Grafik 7" descr="Ein Bild, das Text, Elektronik, Computer, Screenshot enthält.&#10;&#10;Automatisch generierte Beschreibung">
            <a:extLst>
              <a:ext uri="{FF2B5EF4-FFF2-40B4-BE49-F238E27FC236}">
                <a16:creationId xmlns:a16="http://schemas.microsoft.com/office/drawing/2014/main" id="{B884C4E2-9C7F-01B6-8967-C1DF305CF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470" y="858277"/>
            <a:ext cx="3687383" cy="5440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34D05B5-8142-D7DB-0733-F205D0B19166}"/>
              </a:ext>
            </a:extLst>
          </p:cNvPr>
          <p:cNvSpPr txBox="1"/>
          <p:nvPr/>
        </p:nvSpPr>
        <p:spPr>
          <a:xfrm>
            <a:off x="1041648" y="4943441"/>
            <a:ext cx="2172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cap="all" dirty="0">
                <a:solidFill>
                  <a:srgbClr val="193C6C"/>
                </a:solidFill>
                <a:latin typeface="Arial Nova Cond" panose="020B0506020202020204" pitchFamily="34" charset="0"/>
                <a:ea typeface="+mj-ea"/>
                <a:cs typeface="+mj-cs"/>
              </a:rPr>
              <a:t>Quellen: siehe Anhang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B3AF1B7B-C59A-CC30-3B57-BEA0806E00C6}"/>
              </a:ext>
            </a:extLst>
          </p:cNvPr>
          <p:cNvSpPr/>
          <p:nvPr/>
        </p:nvSpPr>
        <p:spPr>
          <a:xfrm>
            <a:off x="3581400" y="2336800"/>
            <a:ext cx="1803400" cy="698500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D5968125-EE19-8E2E-4344-D481B45AD777}"/>
              </a:ext>
            </a:extLst>
          </p:cNvPr>
          <p:cNvSpPr/>
          <p:nvPr/>
        </p:nvSpPr>
        <p:spPr>
          <a:xfrm>
            <a:off x="3619500" y="4298950"/>
            <a:ext cx="1435100" cy="1136650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EBE00FE5-0A1F-4F27-532E-D2C162D8E00E}"/>
              </a:ext>
            </a:extLst>
          </p:cNvPr>
          <p:cNvSpPr/>
          <p:nvPr/>
        </p:nvSpPr>
        <p:spPr>
          <a:xfrm>
            <a:off x="9226550" y="3200400"/>
            <a:ext cx="1866899" cy="1289050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CEB5BF6F-2A5C-D95E-C7A8-834F7B62343E}"/>
              </a:ext>
            </a:extLst>
          </p:cNvPr>
          <p:cNvSpPr/>
          <p:nvPr/>
        </p:nvSpPr>
        <p:spPr>
          <a:xfrm>
            <a:off x="8285168" y="4602161"/>
            <a:ext cx="3240081" cy="1068389"/>
          </a:xfrm>
          <a:prstGeom prst="roundRect">
            <a:avLst/>
          </a:prstGeom>
          <a:noFill/>
          <a:ln w="5715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630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F44E530-4874-69A4-F968-1B92B0C159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Ursprünglicher Algorithmus</a:t>
            </a:r>
          </a:p>
          <a:p>
            <a:r>
              <a:rPr lang="de-DE" dirty="0"/>
              <a:t>616 Zeilen Skript</a:t>
            </a:r>
          </a:p>
          <a:p>
            <a:r>
              <a:rPr lang="de-DE" dirty="0"/>
              <a:t>Positionsbasiertes Auslesen</a:t>
            </a:r>
          </a:p>
          <a:p>
            <a:endParaRPr lang="de-DE" dirty="0"/>
          </a:p>
          <a:p>
            <a:r>
              <a:rPr lang="de-DE" dirty="0"/>
              <a:t>Ad hoc Lösung</a:t>
            </a:r>
          </a:p>
          <a:p>
            <a:r>
              <a:rPr lang="de-DE" dirty="0"/>
              <a:t>Ansatz robust gegenüber Variationen</a:t>
            </a:r>
          </a:p>
          <a:p>
            <a:r>
              <a:rPr lang="de-DE" dirty="0"/>
              <a:t>Projektursprung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CF6159-7913-F4CA-6A06-16E8D9FC3D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9327D7-33EA-B893-DAD3-EB4A14DF700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66209C-DDA0-FA1B-4A32-ABFCBBAB1F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1D47585-0EDA-AA72-8469-BBF18AAD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IST-Analyse</a:t>
            </a:r>
          </a:p>
        </p:txBody>
      </p:sp>
      <p:pic>
        <p:nvPicPr>
          <p:cNvPr id="20" name="algorithmus">
            <a:hlinkClick r:id="" action="ppaction://media"/>
            <a:extLst>
              <a:ext uri="{FF2B5EF4-FFF2-40B4-BE49-F238E27FC236}">
                <a16:creationId xmlns:a16="http://schemas.microsoft.com/office/drawing/2014/main" id="{A95F4642-0091-2FC2-0A43-9BDA330791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08206" y="1710266"/>
            <a:ext cx="6658269" cy="3885862"/>
          </a:xfrm>
          <a:prstGeom prst="rect">
            <a:avLst/>
          </a:prstGeom>
        </p:spPr>
      </p:pic>
      <p:sp>
        <p:nvSpPr>
          <p:cNvPr id="7" name="Rechteck 6">
            <a:hlinkClick r:id="rId6" action="ppaction://hlinksldjump"/>
            <a:extLst>
              <a:ext uri="{FF2B5EF4-FFF2-40B4-BE49-F238E27FC236}">
                <a16:creationId xmlns:a16="http://schemas.microsoft.com/office/drawing/2014/main" id="{E843739C-6586-79B9-5E92-D92354A28889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9" name="Rechteck 8">
            <a:hlinkClick r:id="rId7" action="ppaction://hlinksldjump"/>
            <a:extLst>
              <a:ext uri="{FF2B5EF4-FFF2-40B4-BE49-F238E27FC236}">
                <a16:creationId xmlns:a16="http://schemas.microsoft.com/office/drawing/2014/main" id="{9F0392A8-26F7-0273-0CEC-4FBFE518A7CA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8" action="ppaction://hlinksldjump"/>
            <a:extLst>
              <a:ext uri="{FF2B5EF4-FFF2-40B4-BE49-F238E27FC236}">
                <a16:creationId xmlns:a16="http://schemas.microsoft.com/office/drawing/2014/main" id="{F99903B5-65DD-E036-D5A7-F83B4B75C637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9" action="ppaction://hlinksldjump"/>
            <a:extLst>
              <a:ext uri="{FF2B5EF4-FFF2-40B4-BE49-F238E27FC236}">
                <a16:creationId xmlns:a16="http://schemas.microsoft.com/office/drawing/2014/main" id="{80747689-5082-5FD9-F4E8-8D5D40E36466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8" name="Rechteck 7">
            <a:hlinkClick r:id="rId10" action="ppaction://hlinksldjump"/>
            <a:extLst>
              <a:ext uri="{FF2B5EF4-FFF2-40B4-BE49-F238E27FC236}">
                <a16:creationId xmlns:a16="http://schemas.microsoft.com/office/drawing/2014/main" id="{E87210CD-2980-0FA4-2D63-4EA1A3175928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5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C96C497-8F3F-2C05-2F24-F9F9967DBDD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4AAAC4C-1289-49D4-3847-776BF48EE0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20B501-B06C-1624-716B-544199048E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r>
              <a:rPr lang="en-US" dirty="0"/>
              <a:t> von 32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1FD00C0-7500-8837-5169-015E2520C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Parameter zur Extraktion:</a:t>
            </a:r>
          </a:p>
          <a:p>
            <a:r>
              <a:rPr lang="de-DE" dirty="0"/>
              <a:t>Suchschlüssel</a:t>
            </a:r>
          </a:p>
          <a:p>
            <a:r>
              <a:rPr lang="de-DE" dirty="0"/>
              <a:t>Horizontale / vertikale Ausrichtung</a:t>
            </a:r>
          </a:p>
          <a:p>
            <a:r>
              <a:rPr lang="de-DE" dirty="0"/>
              <a:t>Ausnahmefelder</a:t>
            </a:r>
          </a:p>
          <a:p>
            <a:r>
              <a:rPr lang="de-DE" dirty="0"/>
              <a:t>Feldmindestabstand</a:t>
            </a:r>
          </a:p>
          <a:p>
            <a:r>
              <a:rPr lang="de-DE" dirty="0"/>
              <a:t>Separierungszeichen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9A67C4D-D91E-8397-C988-9316D5A7F7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/>
              <a:t>Zusätzliche Anforderungen:</a:t>
            </a:r>
          </a:p>
          <a:p>
            <a:endParaRPr lang="de-DE" sz="2000" b="1" dirty="0"/>
          </a:p>
          <a:p>
            <a:r>
              <a:rPr lang="de-DE" sz="2000" b="1" dirty="0"/>
              <a:t>Hohe Kompatibilität zu Einsatzumgebungen</a:t>
            </a:r>
          </a:p>
          <a:p>
            <a:r>
              <a:rPr lang="de-DE" sz="2000" b="1" dirty="0"/>
              <a:t>Unterklasse zu Dopplungen von Suchschlüsseln</a:t>
            </a:r>
          </a:p>
          <a:p>
            <a:r>
              <a:rPr lang="de-DE" sz="2000" b="1" dirty="0"/>
              <a:t>Generische Eigenschaften über Suchschlüssel ansprechbar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384ECA2-94AD-C4EE-3C21-D1149413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SOLL-Konzept</a:t>
            </a:r>
          </a:p>
        </p:txBody>
      </p:sp>
      <p:pic>
        <p:nvPicPr>
          <p:cNvPr id="8" name="Grafik 7" descr="Ein Bild, das Text, Elektronik, Computer, Screenshot enthält.&#10;&#10;Automatisch generierte Beschreibung">
            <a:extLst>
              <a:ext uri="{FF2B5EF4-FFF2-40B4-BE49-F238E27FC236}">
                <a16:creationId xmlns:a16="http://schemas.microsoft.com/office/drawing/2014/main" id="{0AA680F0-B5CD-BCEF-BEEB-EAD2A53D4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494950">
            <a:off x="6179943" y="3796549"/>
            <a:ext cx="1898218" cy="2800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HeroicExtremeRightFacing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hteck 8">
            <a:hlinkClick r:id="rId4" action="ppaction://hlinksldjump"/>
            <a:extLst>
              <a:ext uri="{FF2B5EF4-FFF2-40B4-BE49-F238E27FC236}">
                <a16:creationId xmlns:a16="http://schemas.microsoft.com/office/drawing/2014/main" id="{A0BC703C-4FC6-B5C4-68B1-2D598F5396F1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5" action="ppaction://hlinksldjump"/>
            <a:extLst>
              <a:ext uri="{FF2B5EF4-FFF2-40B4-BE49-F238E27FC236}">
                <a16:creationId xmlns:a16="http://schemas.microsoft.com/office/drawing/2014/main" id="{53EB733C-81C4-2C5B-9F73-FF8E06D0019A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2" name="Rechteck 11">
            <a:hlinkClick r:id="rId6" action="ppaction://hlinksldjump"/>
            <a:extLst>
              <a:ext uri="{FF2B5EF4-FFF2-40B4-BE49-F238E27FC236}">
                <a16:creationId xmlns:a16="http://schemas.microsoft.com/office/drawing/2014/main" id="{BBE943B8-6305-DF0E-3F76-DAD0D5D664C5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4" name="Rechteck 13">
            <a:hlinkClick r:id="rId7" action="ppaction://hlinksldjump"/>
            <a:extLst>
              <a:ext uri="{FF2B5EF4-FFF2-40B4-BE49-F238E27FC236}">
                <a16:creationId xmlns:a16="http://schemas.microsoft.com/office/drawing/2014/main" id="{A151A853-B4C9-304C-6179-82D3356F754D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8" action="ppaction://hlinksldjump"/>
            <a:extLst>
              <a:ext uri="{FF2B5EF4-FFF2-40B4-BE49-F238E27FC236}">
                <a16:creationId xmlns:a16="http://schemas.microsoft.com/office/drawing/2014/main" id="{696BB860-2CDE-D16F-C1C7-BA5C58D2EE5A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9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432733D-03BC-BDB2-B78C-CB550C8084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(Mitarbeiter anonymisiert)</a:t>
            </a:r>
          </a:p>
          <a:p>
            <a:endParaRPr lang="de-DE" dirty="0"/>
          </a:p>
          <a:p>
            <a:r>
              <a:rPr lang="de-DE" dirty="0"/>
              <a:t>Personaler Einsatz:</a:t>
            </a:r>
            <a:br>
              <a:rPr lang="de-DE" dirty="0"/>
            </a:br>
            <a:br>
              <a:rPr lang="de-DE" dirty="0"/>
            </a:br>
            <a:r>
              <a:rPr lang="de-DE" u="sng" dirty="0"/>
              <a:t>6 Mitarbeiter</a:t>
            </a:r>
          </a:p>
          <a:p>
            <a:endParaRPr lang="de-DE" dirty="0"/>
          </a:p>
          <a:p>
            <a:r>
              <a:rPr lang="de-DE" dirty="0"/>
              <a:t>Gesamtumfang:</a:t>
            </a:r>
            <a:br>
              <a:rPr lang="de-DE" dirty="0"/>
            </a:br>
            <a:br>
              <a:rPr lang="de-DE" dirty="0"/>
            </a:br>
            <a:r>
              <a:rPr lang="de-DE" u="sng" dirty="0"/>
              <a:t>81 Arbeitsstunden</a:t>
            </a:r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765EA4-2C56-E176-D22D-7F7DF20A147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5F3FBE-F32B-4158-A9BD-4A1798ACE100}" type="datetime1">
              <a:rPr lang="de-DE" smtClean="0"/>
              <a:pPr/>
              <a:t>04.01.2024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A0803BB-0687-D9E8-EFB9-2BF95DE9F85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Klassenbibliothek zur Extraktion von Daten aus PDF-Dateien in .NET 7.0</a:t>
            </a:r>
            <a:r>
              <a:rPr lang="en-US" dirty="0"/>
              <a:t> | Patrick Hildebrandt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B1F628-6640-D643-DA01-4EC4A40D72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r>
              <a:rPr lang="en-US" dirty="0"/>
              <a:t> von 32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EAC7017-5C94-1ED4-57F7-112BA95C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Personalplanung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929E83F8-68DD-59F9-554F-A06A116AB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59374"/>
              </p:ext>
            </p:extLst>
          </p:nvPr>
        </p:nvGraphicFramePr>
        <p:xfrm>
          <a:off x="850628" y="1710262"/>
          <a:ext cx="6642126" cy="3865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7073">
                  <a:extLst>
                    <a:ext uri="{9D8B030D-6E8A-4147-A177-3AD203B41FA5}">
                      <a16:colId xmlns:a16="http://schemas.microsoft.com/office/drawing/2014/main" val="2732883151"/>
                    </a:ext>
                  </a:extLst>
                </a:gridCol>
                <a:gridCol w="2530136">
                  <a:extLst>
                    <a:ext uri="{9D8B030D-6E8A-4147-A177-3AD203B41FA5}">
                      <a16:colId xmlns:a16="http://schemas.microsoft.com/office/drawing/2014/main" val="2016127006"/>
                    </a:ext>
                  </a:extLst>
                </a:gridCol>
                <a:gridCol w="1384917">
                  <a:extLst>
                    <a:ext uri="{9D8B030D-6E8A-4147-A177-3AD203B41FA5}">
                      <a16:colId xmlns:a16="http://schemas.microsoft.com/office/drawing/2014/main" val="4214708091"/>
                    </a:ext>
                  </a:extLst>
                </a:gridCol>
              </a:tblGrid>
              <a:tr h="429549">
                <a:tc>
                  <a:txBody>
                    <a:bodyPr/>
                    <a:lstStyle/>
                    <a:p>
                      <a:r>
                        <a:rPr lang="de-DE" dirty="0"/>
                        <a:t>Mitarbeiter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Aufgabe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Umfang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5978"/>
                  </a:ext>
                </a:extLst>
              </a:tr>
              <a:tr h="429549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Projektbeauftragter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Projektdurchführung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68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389353"/>
                  </a:ext>
                </a:extLst>
              </a:tr>
              <a:tr h="429549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IT-Abteilungsleiter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Kick-off-Meeting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2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698502"/>
                  </a:ext>
                </a:extLst>
              </a:tr>
              <a:tr h="429549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IT-Mitarbeiter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Kick-off-Meeting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2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596211"/>
                  </a:ext>
                </a:extLst>
              </a:tr>
              <a:tr h="429549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IT-Mitarbeiter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Black-Box-Test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2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403496"/>
                  </a:ext>
                </a:extLst>
              </a:tr>
              <a:tr h="429549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Projekt-Mitarbeiter 1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Black-Box-Test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2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461736"/>
                  </a:ext>
                </a:extLst>
              </a:tr>
              <a:tr h="429549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Projekt-Mitarbeiter 2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Black-Box-Test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2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753235"/>
                  </a:ext>
                </a:extLst>
              </a:tr>
              <a:tr h="429549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Projekt-Mitarbeiter 3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Black-Box-Test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2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959525"/>
                  </a:ext>
                </a:extLst>
              </a:tr>
              <a:tr h="429549"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IT-Abteilungsleiter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Projektabnahme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1" i="0" u="none" strike="noStrike" kern="1200" baseline="0" dirty="0">
                          <a:solidFill>
                            <a:srgbClr val="193C6C"/>
                          </a:solidFill>
                          <a:latin typeface="+mn-lt"/>
                          <a:ea typeface="+mn-ea"/>
                          <a:cs typeface="+mn-cs"/>
                        </a:rPr>
                        <a:t>  1 h</a:t>
                      </a:r>
                      <a:endParaRPr lang="de-DE" b="1" dirty="0">
                        <a:solidFill>
                          <a:srgbClr val="193C6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76883"/>
                  </a:ext>
                </a:extLst>
              </a:tr>
            </a:tbl>
          </a:graphicData>
        </a:graphic>
      </p:graphicFrame>
      <p:sp>
        <p:nvSpPr>
          <p:cNvPr id="7" name="Rechteck 6">
            <a:hlinkClick r:id="rId3" action="ppaction://hlinksldjump"/>
            <a:extLst>
              <a:ext uri="{FF2B5EF4-FFF2-40B4-BE49-F238E27FC236}">
                <a16:creationId xmlns:a16="http://schemas.microsoft.com/office/drawing/2014/main" id="{A9207A46-A4EE-977D-B2CB-89EAA6CC7712}"/>
              </a:ext>
            </a:extLst>
          </p:cNvPr>
          <p:cNvSpPr/>
          <p:nvPr/>
        </p:nvSpPr>
        <p:spPr>
          <a:xfrm>
            <a:off x="2501727" y="161367"/>
            <a:ext cx="2509544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0" name="Rechteck 9">
            <a:hlinkClick r:id="rId4" action="ppaction://hlinksldjump"/>
            <a:extLst>
              <a:ext uri="{FF2B5EF4-FFF2-40B4-BE49-F238E27FC236}">
                <a16:creationId xmlns:a16="http://schemas.microsoft.com/office/drawing/2014/main" id="{6B0A8545-6526-E0B0-C2EC-FC32858DF153}"/>
              </a:ext>
            </a:extLst>
          </p:cNvPr>
          <p:cNvSpPr/>
          <p:nvPr/>
        </p:nvSpPr>
        <p:spPr>
          <a:xfrm>
            <a:off x="6284262" y="165446"/>
            <a:ext cx="1245518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1" name="Rechteck 10">
            <a:hlinkClick r:id="rId5" action="ppaction://hlinksldjump"/>
            <a:extLst>
              <a:ext uri="{FF2B5EF4-FFF2-40B4-BE49-F238E27FC236}">
                <a16:creationId xmlns:a16="http://schemas.microsoft.com/office/drawing/2014/main" id="{F568BFA8-4574-4E39-23FD-BA4319BEEC78}"/>
              </a:ext>
            </a:extLst>
          </p:cNvPr>
          <p:cNvSpPr/>
          <p:nvPr/>
        </p:nvSpPr>
        <p:spPr>
          <a:xfrm>
            <a:off x="7538744" y="157286"/>
            <a:ext cx="1981773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13" name="Rechteck 12">
            <a:hlinkClick r:id="rId6" action="ppaction://hlinksldjump"/>
            <a:extLst>
              <a:ext uri="{FF2B5EF4-FFF2-40B4-BE49-F238E27FC236}">
                <a16:creationId xmlns:a16="http://schemas.microsoft.com/office/drawing/2014/main" id="{9F018BE6-9F11-3B30-F2FD-3064604F2EBE}"/>
              </a:ext>
            </a:extLst>
          </p:cNvPr>
          <p:cNvSpPr/>
          <p:nvPr/>
        </p:nvSpPr>
        <p:spPr>
          <a:xfrm>
            <a:off x="5011270" y="161366"/>
            <a:ext cx="1264027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  <p:sp>
        <p:nvSpPr>
          <p:cNvPr id="8" name="Rechteck 7">
            <a:hlinkClick r:id="rId7" action="ppaction://hlinksldjump"/>
            <a:extLst>
              <a:ext uri="{FF2B5EF4-FFF2-40B4-BE49-F238E27FC236}">
                <a16:creationId xmlns:a16="http://schemas.microsoft.com/office/drawing/2014/main" id="{9B937A43-CCC8-A1E6-25AF-816E3303E24B}"/>
              </a:ext>
            </a:extLst>
          </p:cNvPr>
          <p:cNvSpPr/>
          <p:nvPr/>
        </p:nvSpPr>
        <p:spPr>
          <a:xfrm>
            <a:off x="9520517" y="157286"/>
            <a:ext cx="2337501" cy="448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noFill/>
              </a:ln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99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ster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d&amp;ts">
      <a:majorFont>
        <a:latin typeface="Arial Nova Cond"/>
        <a:ea typeface=""/>
        <a:cs typeface=""/>
      </a:majorFont>
      <a:minorFont>
        <a:latin typeface="Arial Nova Cond"/>
        <a:ea typeface=""/>
        <a:cs typeface=""/>
      </a:minorFont>
    </a:fontScheme>
    <a:fmtScheme name="Kondensstreife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3163</Words>
  <Application>Microsoft Office PowerPoint</Application>
  <PresentationFormat>Breitbild</PresentationFormat>
  <Paragraphs>714</Paragraphs>
  <Slides>46</Slides>
  <Notes>46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1" baseType="lpstr">
      <vt:lpstr>Arial</vt:lpstr>
      <vt:lpstr>Arial Nova Cond</vt:lpstr>
      <vt:lpstr>Calibri</vt:lpstr>
      <vt:lpstr>Wingdings</vt:lpstr>
      <vt:lpstr>Master</vt:lpstr>
      <vt:lpstr>Klassenbibliothek zur Extraktion von Daten aus PDF-Dateien in .NET 7.0</vt:lpstr>
      <vt:lpstr>Inhalte der Präsentation</vt:lpstr>
      <vt:lpstr>PowerPoint-Präsentation</vt:lpstr>
      <vt:lpstr>PowerPoint-Präsentation</vt:lpstr>
      <vt:lpstr>Das Projekt</vt:lpstr>
      <vt:lpstr>Datenblätter</vt:lpstr>
      <vt:lpstr>IST-Analyse</vt:lpstr>
      <vt:lpstr>SOLL-Konzept</vt:lpstr>
      <vt:lpstr>Personalplanung</vt:lpstr>
      <vt:lpstr>Ablaufplanung</vt:lpstr>
      <vt:lpstr>Kostenplanung</vt:lpstr>
      <vt:lpstr>Amortisation</vt:lpstr>
      <vt:lpstr>KeyValuePairLib</vt:lpstr>
      <vt:lpstr>UML-Klassendiagramme</vt:lpstr>
      <vt:lpstr>Config</vt:lpstr>
      <vt:lpstr>Datenextraktion</vt:lpstr>
      <vt:lpstr>Datenextraktion</vt:lpstr>
      <vt:lpstr>Klassenfunktionalität</vt:lpstr>
      <vt:lpstr>GetKeyValuePairs() / GetKeyValuePair Groups()</vt:lpstr>
      <vt:lpstr>Implementierung :</vt:lpstr>
      <vt:lpstr>Implementierung :</vt:lpstr>
      <vt:lpstr>Implementierung :</vt:lpstr>
      <vt:lpstr>Black-Box-Test</vt:lpstr>
      <vt:lpstr>PowerPoint-Präsentation</vt:lpstr>
      <vt:lpstr>PowerPoint-Präsentation</vt:lpstr>
      <vt:lpstr>PowerPoint-Präsentation</vt:lpstr>
      <vt:lpstr>PowerPoint-Präsentation</vt:lpstr>
      <vt:lpstr>White-Box-Test</vt:lpstr>
      <vt:lpstr>SOLL-IST-Vergleich</vt:lpstr>
      <vt:lpstr>Verbesserung Projektkosten / Amortisation </vt:lpstr>
      <vt:lpstr>Fazit</vt:lpstr>
      <vt:lpstr>Vielen Dank für Ihre Aufmerksamkeit !</vt:lpstr>
      <vt:lpstr>Quellenverzeichnis</vt:lpstr>
      <vt:lpstr>GroupedKey ValuePairs</vt:lpstr>
      <vt:lpstr>GroupedSearchKeys</vt:lpstr>
      <vt:lpstr>KeyValuePairReader</vt:lpstr>
      <vt:lpstr>PdfFileData</vt:lpstr>
      <vt:lpstr>RegexUtils</vt:lpstr>
      <vt:lpstr>RegexWrapped Collection</vt:lpstr>
      <vt:lpstr>SearchDirection</vt:lpstr>
      <vt:lpstr>SearchKey</vt:lpstr>
      <vt:lpstr>SeparatorCollection</vt:lpstr>
      <vt:lpstr>KeyValuePairs / KeyValuePairGroups [genericIndex]</vt:lpstr>
      <vt:lpstr>ReadConfig()</vt:lpstr>
      <vt:lpstr>ReadFile()</vt:lpstr>
      <vt:lpstr>KeyValuePairReader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Startfolie</dc:title>
  <dc:creator>Patrick Hildebrandt</dc:creator>
  <cp:lastModifiedBy>Patrick Hildebrandt</cp:lastModifiedBy>
  <cp:revision>226</cp:revision>
  <dcterms:created xsi:type="dcterms:W3CDTF">2022-11-28T09:47:14Z</dcterms:created>
  <dcterms:modified xsi:type="dcterms:W3CDTF">2024-01-04T20:20:01Z</dcterms:modified>
</cp:coreProperties>
</file>